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23"/>
  </p:notesMasterIdLst>
  <p:sldIdLst>
    <p:sldId id="258" r:id="rId3"/>
    <p:sldId id="257" r:id="rId4"/>
    <p:sldId id="498" r:id="rId5"/>
    <p:sldId id="499" r:id="rId6"/>
    <p:sldId id="503" r:id="rId7"/>
    <p:sldId id="523" r:id="rId8"/>
    <p:sldId id="536" r:id="rId9"/>
    <p:sldId id="539" r:id="rId10"/>
    <p:sldId id="538" r:id="rId11"/>
    <p:sldId id="537" r:id="rId12"/>
    <p:sldId id="524" r:id="rId13"/>
    <p:sldId id="540" r:id="rId14"/>
    <p:sldId id="541" r:id="rId15"/>
    <p:sldId id="525" r:id="rId16"/>
    <p:sldId id="542" r:id="rId17"/>
    <p:sldId id="543" r:id="rId18"/>
    <p:sldId id="544" r:id="rId19"/>
    <p:sldId id="545" r:id="rId20"/>
    <p:sldId id="546" r:id="rId21"/>
    <p:sldId id="52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98" autoAdjust="0"/>
    <p:restoredTop sz="78102" autoAdjust="0"/>
  </p:normalViewPr>
  <p:slideViewPr>
    <p:cSldViewPr snapToGrid="0" showGuides="1">
      <p:cViewPr varScale="1">
        <p:scale>
          <a:sx n="89" d="100"/>
          <a:sy n="89" d="100"/>
        </p:scale>
        <p:origin x="1872" y="16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2024/6/16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2024/6/16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3235158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1_标题幻灯片">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1677" cy="6858000"/>
          </a:xfrm>
          <a:prstGeom prst="rect">
            <a:avLst/>
          </a:prstGeom>
        </p:spPr>
      </p:pic>
    </p:spTree>
    <p:extLst>
      <p:ext uri="{BB962C8B-B14F-4D97-AF65-F5344CB8AC3E}">
        <p14:creationId xmlns:p14="http://schemas.microsoft.com/office/powerpoint/2010/main" val="1081500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 id="2147483676"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4" r:id="rId4"/>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2" y="3424634"/>
            <a:ext cx="5696587"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r>
              <a:rPr kumimoji="1" lang="en-US" altLang="zh-CN" sz="2400" dirty="0">
                <a:solidFill>
                  <a:schemeClr val="tx1">
                    <a:lumMod val="50000"/>
                    <a:lumOff val="50000"/>
                  </a:schemeClr>
                </a:solidFill>
                <a:cs typeface="+mn-ea"/>
                <a:sym typeface="+mn-lt"/>
              </a:rPr>
              <a:t>Overview of Classification Algorithms</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dirty="0">
                <a:solidFill>
                  <a:schemeClr val="tx1">
                    <a:lumMod val="75000"/>
                    <a:lumOff val="25000"/>
                  </a:schemeClr>
                </a:solidFill>
                <a:cs typeface="+mn-ea"/>
                <a:sym typeface="+mn-lt"/>
              </a:rPr>
              <a:t>分类</a:t>
            </a: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算法概述</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3</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0" y="715017"/>
            <a:ext cx="10696857" cy="192060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a:t>      </a:t>
            </a:r>
            <a:r>
              <a:rPr lang="zh-CN" altLang="en-US" sz="2000" dirty="0"/>
              <a:t>从本质上来说，逻辑回归训练后的模型是平面的一条直线（</a:t>
            </a:r>
            <a:r>
              <a:rPr lang="en-US" altLang="zh-CN" sz="2000" dirty="0"/>
              <a:t>p=2</a:t>
            </a:r>
            <a:r>
              <a:rPr lang="zh-CN" altLang="en-US" sz="2000" dirty="0"/>
              <a:t>），或是平面（</a:t>
            </a:r>
            <a:r>
              <a:rPr lang="en-US" altLang="zh-CN" sz="2000" dirty="0"/>
              <a:t>p=3</a:t>
            </a:r>
            <a:r>
              <a:rPr lang="zh-CN" altLang="en-US" sz="2000" dirty="0"/>
              <a:t>），超平面（</a:t>
            </a:r>
            <a:r>
              <a:rPr lang="en-US" altLang="zh-CN" sz="2000" dirty="0"/>
              <a:t>p&gt;3</a:t>
            </a:r>
            <a:r>
              <a:rPr lang="zh-CN" altLang="en-US" sz="2000" dirty="0"/>
              <a:t>）。并且这条线或平面把空间中的散点分成两半，属于同一类的数据大多数分布在曲线或平面的同一侧。如图</a:t>
            </a:r>
            <a:r>
              <a:rPr lang="en-US" altLang="zh-CN" sz="2000" dirty="0"/>
              <a:t>3-5</a:t>
            </a:r>
            <a:r>
              <a:rPr lang="zh-CN" altLang="en-US" sz="2000" dirty="0"/>
              <a:t>所示，其中点的个数是样本个数，两种颜色代表两种指标。这个直线可以看成经这些样本训练后得出的划分样本的直线。那么对于之后的样本的</a:t>
            </a:r>
            <a:r>
              <a:rPr lang="en-US" altLang="zh-CN" sz="2000" dirty="0" err="1"/>
              <a:t>p1</a:t>
            </a:r>
            <a:r>
              <a:rPr lang="zh-CN" altLang="en-US" sz="2000" dirty="0"/>
              <a:t>与</a:t>
            </a:r>
            <a:r>
              <a:rPr lang="en-US" altLang="zh-CN" sz="2000" dirty="0" err="1"/>
              <a:t>p2</a:t>
            </a:r>
            <a:r>
              <a:rPr lang="zh-CN" altLang="en-US" sz="2000" dirty="0"/>
              <a:t>的值，就可以根据这条直线来判断它属于哪一类了。</a:t>
            </a:r>
          </a:p>
        </p:txBody>
      </p:sp>
      <p:pic>
        <p:nvPicPr>
          <p:cNvPr id="3" name="图片 2" descr="图表, 散点图&#10;&#10;描述已自动生成">
            <a:extLst>
              <a:ext uri="{FF2B5EF4-FFF2-40B4-BE49-F238E27FC236}">
                <a16:creationId xmlns:a16="http://schemas.microsoft.com/office/drawing/2014/main" id="{45C3E9C1-9513-3374-CA27-A10FC5609E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7502" y="2744865"/>
            <a:ext cx="5697707" cy="4081674"/>
          </a:xfrm>
          <a:prstGeom prst="rect">
            <a:avLst/>
          </a:prstGeom>
        </p:spPr>
      </p:pic>
    </p:spTree>
    <p:extLst>
      <p:ext uri="{BB962C8B-B14F-4D97-AF65-F5344CB8AC3E}">
        <p14:creationId xmlns:p14="http://schemas.microsoft.com/office/powerpoint/2010/main" val="2191007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86319" y="1601106"/>
            <a:ext cx="10573756" cy="351953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      在介绍朴素贝叶斯分类器，我们需要理解什么是贝叶斯网络。贝叶斯网络（</a:t>
            </a:r>
            <a:r>
              <a:rPr lang="en-US" altLang="zh-CN" sz="2000" dirty="0"/>
              <a:t>Bayesian network</a:t>
            </a:r>
            <a:r>
              <a:rPr lang="zh-CN" altLang="en-US" sz="2000" dirty="0"/>
              <a:t>）又称信念网络（</a:t>
            </a:r>
            <a:r>
              <a:rPr lang="en-US" altLang="zh-CN" sz="2000" dirty="0"/>
              <a:t>Belief Network</a:t>
            </a:r>
            <a:r>
              <a:rPr lang="zh-CN" altLang="en-US" sz="2000" dirty="0"/>
              <a:t>），或有向无环图模型（</a:t>
            </a:r>
            <a:r>
              <a:rPr lang="en-US" altLang="zh-CN" sz="2000" dirty="0"/>
              <a:t>directed acyclic graphical model</a:t>
            </a:r>
            <a:r>
              <a:rPr lang="zh-CN" altLang="en-US" sz="2000" dirty="0"/>
              <a:t>），是概率图模型中最基础的模型，于</a:t>
            </a:r>
            <a:r>
              <a:rPr lang="en-US" altLang="zh-CN" sz="2000" dirty="0"/>
              <a:t>1985</a:t>
            </a:r>
            <a:r>
              <a:rPr lang="zh-CN" altLang="en-US" sz="2000" dirty="0"/>
              <a:t>年由</a:t>
            </a:r>
            <a:r>
              <a:rPr lang="en-US" altLang="zh-CN" sz="2000" dirty="0"/>
              <a:t>Judea Pearl</a:t>
            </a:r>
            <a:r>
              <a:rPr lang="zh-CN" altLang="en-US" sz="2000" dirty="0"/>
              <a:t>首先提出。它是一种模拟人类推理过程中因果关系的不确定性处理模型，其网络拓朴结构是一个有向无环图（</a:t>
            </a:r>
            <a:r>
              <a:rPr lang="en-US" altLang="zh-CN" sz="2000" dirty="0"/>
              <a:t>DAG</a:t>
            </a:r>
            <a:r>
              <a:rPr lang="zh-CN" altLang="en-US" sz="2000" dirty="0"/>
              <a:t>）。贝叶斯网络中将有因果关系或非条件独立的变量或命题用箭头来连接。换言之，连接两个节点的箭头代表此两个随机变量是具有因果关系，或非条件独立。若两个节点间以一个单箭头连接在一起，表示其中一个节点是“因（</a:t>
            </a:r>
            <a:r>
              <a:rPr lang="en-US" altLang="zh-CN" sz="2000" dirty="0"/>
              <a:t>parents</a:t>
            </a:r>
            <a:r>
              <a:rPr lang="zh-CN" altLang="en-US" sz="2000" dirty="0"/>
              <a:t>）”，另一个是“果（</a:t>
            </a:r>
            <a:r>
              <a:rPr lang="en-US" altLang="zh-CN" sz="2000" dirty="0"/>
              <a:t>children</a:t>
            </a:r>
            <a:r>
              <a:rPr lang="zh-CN" altLang="en-US" sz="2000" dirty="0"/>
              <a:t>）”，两节点就会产生一个条件概率值。例如，假设节点</a:t>
            </a:r>
            <a:r>
              <a:rPr lang="en-US" altLang="zh-CN" sz="2000" dirty="0"/>
              <a:t>E</a:t>
            </a:r>
            <a:r>
              <a:rPr lang="zh-CN" altLang="en-US" sz="2000" dirty="0"/>
              <a:t>直接影响到节点</a:t>
            </a:r>
            <a:r>
              <a:rPr lang="en-US" altLang="zh-CN" sz="2000" dirty="0"/>
              <a:t>H</a:t>
            </a:r>
            <a:r>
              <a:rPr lang="zh-CN" altLang="en-US" sz="2000" dirty="0"/>
              <a:t>，即</a:t>
            </a:r>
            <a:r>
              <a:rPr lang="en-US" altLang="zh-CN" sz="2000" dirty="0" err="1"/>
              <a:t>E→H</a:t>
            </a:r>
            <a:r>
              <a:rPr lang="zh-CN" altLang="en-US" sz="2000" dirty="0"/>
              <a:t>，则用从</a:t>
            </a:r>
            <a:r>
              <a:rPr lang="en-US" altLang="zh-CN" sz="2000" dirty="0"/>
              <a:t>E</a:t>
            </a:r>
            <a:r>
              <a:rPr lang="zh-CN" altLang="en-US" sz="2000" dirty="0"/>
              <a:t>指向</a:t>
            </a:r>
            <a:r>
              <a:rPr lang="en-US" altLang="zh-CN" sz="2000" dirty="0"/>
              <a:t>H</a:t>
            </a:r>
            <a:r>
              <a:rPr lang="zh-CN" altLang="en-US" sz="2000" dirty="0"/>
              <a:t>的箭头建立结点</a:t>
            </a:r>
            <a:r>
              <a:rPr lang="en-US" altLang="zh-CN" sz="2000" dirty="0"/>
              <a:t>E</a:t>
            </a:r>
            <a:r>
              <a:rPr lang="zh-CN" altLang="en-US" sz="2000" dirty="0"/>
              <a:t>到结点</a:t>
            </a:r>
            <a:r>
              <a:rPr lang="en-US" altLang="zh-CN" sz="2000" dirty="0"/>
              <a:t>H</a:t>
            </a:r>
            <a:r>
              <a:rPr lang="zh-CN" altLang="en-US" sz="2000" dirty="0"/>
              <a:t>的有向弧（</a:t>
            </a:r>
            <a:r>
              <a:rPr lang="en-US" altLang="zh-CN" sz="2000" dirty="0" err="1"/>
              <a:t>E,H</a:t>
            </a:r>
            <a:r>
              <a:rPr lang="zh-CN" altLang="en-US" sz="2000" dirty="0"/>
              <a:t>），权值（即连接强度）用条件概率</a:t>
            </a:r>
            <a:r>
              <a:rPr lang="en-US" altLang="zh-CN" sz="2000" dirty="0"/>
              <a:t>P</a:t>
            </a:r>
            <a:r>
              <a:rPr lang="zh-CN" altLang="en-US" sz="2000" dirty="0"/>
              <a:t>（</a:t>
            </a:r>
            <a:r>
              <a:rPr lang="en-US" altLang="zh-CN" sz="2000" dirty="0" err="1"/>
              <a:t>H|E</a:t>
            </a:r>
            <a:r>
              <a:rPr lang="zh-CN" altLang="en-US" sz="2000" dirty="0"/>
              <a:t>）来表示，如图所示。</a:t>
            </a:r>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2</a:t>
            </a:r>
            <a:r>
              <a:rPr lang="zh-CN" altLang="en-US" dirty="0"/>
              <a:t>贝叶斯网络</a:t>
            </a:r>
          </a:p>
        </p:txBody>
      </p:sp>
      <p:pic>
        <p:nvPicPr>
          <p:cNvPr id="5" name="图片 4">
            <a:extLst>
              <a:ext uri="{FF2B5EF4-FFF2-40B4-BE49-F238E27FC236}">
                <a16:creationId xmlns:a16="http://schemas.microsoft.com/office/drawing/2014/main" id="{8EB2BEC3-02DE-0CEA-8BA9-A79E0052D9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3430" y="5313532"/>
            <a:ext cx="3430184" cy="1081368"/>
          </a:xfrm>
          <a:prstGeom prst="rect">
            <a:avLst/>
          </a:prstGeom>
        </p:spPr>
      </p:pic>
    </p:spTree>
    <p:extLst>
      <p:ext uri="{BB962C8B-B14F-4D97-AF65-F5344CB8AC3E}">
        <p14:creationId xmlns:p14="http://schemas.microsoft.com/office/powerpoint/2010/main" val="1641332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0" y="715017"/>
            <a:ext cx="10696857" cy="192060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a:t>       </a:t>
            </a:r>
            <a:r>
              <a:rPr lang="zh-CN" altLang="en-US" sz="2000" dirty="0"/>
              <a:t>如若把某个研究系统中涉及的随机变量，根据是否条件独立绘制在一个有向图中，则就形成了贝叶斯网络，下面让我们看一个贝叶斯网络的具体定义。</a:t>
            </a:r>
          </a:p>
          <a:p>
            <a:r>
              <a:rPr lang="zh-CN" altLang="en-US" sz="2000" dirty="0"/>
              <a:t>贝叶斯网络数学表示为</a:t>
            </a:r>
            <a:r>
              <a:rPr lang="en-US" altLang="zh-CN" sz="2000" dirty="0"/>
              <a:t>G=</a:t>
            </a:r>
            <a:r>
              <a:rPr lang="zh-CN" altLang="en-US" sz="2000" dirty="0"/>
              <a:t>（</a:t>
            </a:r>
            <a:r>
              <a:rPr lang="en-US" altLang="zh-CN" sz="2000" dirty="0" err="1"/>
              <a:t>I,E</a:t>
            </a:r>
            <a:r>
              <a:rPr lang="zh-CN" altLang="en-US" sz="2000" dirty="0"/>
              <a:t>）代表一个有向无环图（</a:t>
            </a:r>
            <a:r>
              <a:rPr lang="en-US" altLang="zh-CN" sz="2000" dirty="0"/>
              <a:t>DAG</a:t>
            </a:r>
            <a:r>
              <a:rPr lang="zh-CN" altLang="en-US" sz="2000" dirty="0"/>
              <a:t>），其中</a:t>
            </a:r>
            <a:r>
              <a:rPr lang="en-US" altLang="zh-CN" sz="2000" dirty="0"/>
              <a:t>I</a:t>
            </a:r>
            <a:r>
              <a:rPr lang="zh-CN" altLang="en-US" sz="2000" dirty="0"/>
              <a:t>代表图形中所有的节点的集合，而</a:t>
            </a:r>
            <a:r>
              <a:rPr lang="en-US" altLang="zh-CN" sz="2000" dirty="0"/>
              <a:t>E</a:t>
            </a:r>
            <a:r>
              <a:rPr lang="zh-CN" altLang="en-US" sz="2000" dirty="0"/>
              <a:t>代表有向连接线段的集合，且令</a:t>
            </a:r>
            <a:r>
              <a:rPr lang="en-US" altLang="zh-CN" sz="2000" dirty="0"/>
              <a:t>X=</a:t>
            </a:r>
            <a:r>
              <a:rPr lang="zh-CN" altLang="en-US" sz="2000" dirty="0"/>
              <a:t>（</a:t>
            </a:r>
            <a:r>
              <a:rPr lang="en-US" altLang="zh-CN" sz="2000" dirty="0" err="1"/>
              <a:t>x_i</a:t>
            </a:r>
            <a:r>
              <a:rPr lang="zh-CN" altLang="en-US" sz="2000" dirty="0"/>
              <a:t>）其中</a:t>
            </a:r>
            <a:r>
              <a:rPr lang="en-US" altLang="zh-CN" sz="2000" dirty="0" err="1"/>
              <a:t>i∈I</a:t>
            </a:r>
            <a:r>
              <a:rPr lang="zh-CN" altLang="en-US" sz="2000" dirty="0"/>
              <a:t>为其有向无环图中的某一节点</a:t>
            </a:r>
            <a:r>
              <a:rPr lang="en-US" altLang="zh-CN" sz="2000" dirty="0" err="1"/>
              <a:t>i</a:t>
            </a:r>
            <a:r>
              <a:rPr lang="zh-CN" altLang="en-US" sz="2000" dirty="0"/>
              <a:t>所代表的随机变量，则节点</a:t>
            </a:r>
            <a:r>
              <a:rPr lang="en-US" altLang="zh-CN" sz="2000" dirty="0"/>
              <a:t>X</a:t>
            </a:r>
            <a:r>
              <a:rPr lang="zh-CN" altLang="en-US" sz="2000" dirty="0"/>
              <a:t>的联合概率可以表示成：</a:t>
            </a:r>
          </a:p>
        </p:txBody>
      </p:sp>
      <p:pic>
        <p:nvPicPr>
          <p:cNvPr id="2" name="图片 1">
            <a:extLst>
              <a:ext uri="{FF2B5EF4-FFF2-40B4-BE49-F238E27FC236}">
                <a16:creationId xmlns:a16="http://schemas.microsoft.com/office/drawing/2014/main" id="{F4E2CDF4-5E86-1966-8BCA-C5413F25B7B4}"/>
              </a:ext>
            </a:extLst>
          </p:cNvPr>
          <p:cNvPicPr>
            <a:picLocks noChangeAspect="1"/>
          </p:cNvPicPr>
          <p:nvPr/>
        </p:nvPicPr>
        <p:blipFill>
          <a:blip r:embed="rId2"/>
          <a:stretch>
            <a:fillRect/>
          </a:stretch>
        </p:blipFill>
        <p:spPr>
          <a:xfrm>
            <a:off x="4660440" y="2757070"/>
            <a:ext cx="2369914" cy="671930"/>
          </a:xfrm>
          <a:prstGeom prst="rect">
            <a:avLst/>
          </a:prstGeom>
        </p:spPr>
      </p:pic>
      <p:sp>
        <p:nvSpPr>
          <p:cNvPr id="5" name="矩形 4">
            <a:extLst>
              <a:ext uri="{FF2B5EF4-FFF2-40B4-BE49-F238E27FC236}">
                <a16:creationId xmlns:a16="http://schemas.microsoft.com/office/drawing/2014/main" id="{DEE45CFB-7409-3272-41A2-4E65D9E5DD97}"/>
              </a:ext>
            </a:extLst>
          </p:cNvPr>
          <p:cNvSpPr/>
          <p:nvPr/>
        </p:nvSpPr>
        <p:spPr>
          <a:xfrm>
            <a:off x="747569" y="3550449"/>
            <a:ext cx="10696857" cy="97214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则称</a:t>
            </a:r>
            <a:r>
              <a:rPr lang="en-US" altLang="zh-CN" sz="2000" dirty="0"/>
              <a:t>X</a:t>
            </a:r>
            <a:r>
              <a:rPr lang="zh-CN" altLang="en-US" sz="2000" dirty="0"/>
              <a:t>为相对于有向无环图</a:t>
            </a:r>
            <a:r>
              <a:rPr lang="en-US" altLang="zh-CN" sz="2000" dirty="0"/>
              <a:t>G</a:t>
            </a:r>
            <a:r>
              <a:rPr lang="zh-CN" altLang="en-US" sz="2000" dirty="0"/>
              <a:t>的贝叶斯网络，其中</a:t>
            </a:r>
            <a:r>
              <a:rPr lang="en-US" altLang="zh-CN" sz="2000" dirty="0"/>
              <a:t>pa</a:t>
            </a:r>
            <a:r>
              <a:rPr lang="zh-CN" altLang="en-US" sz="2000" dirty="0"/>
              <a:t>（</a:t>
            </a:r>
            <a:r>
              <a:rPr lang="en-US" altLang="zh-CN" sz="2000" dirty="0" err="1"/>
              <a:t>i</a:t>
            </a:r>
            <a:r>
              <a:rPr lang="zh-CN" altLang="en-US" sz="2000" dirty="0"/>
              <a:t>）表示节点</a:t>
            </a:r>
            <a:r>
              <a:rPr lang="en-US" altLang="zh-CN" sz="2000" dirty="0" err="1"/>
              <a:t>i</a:t>
            </a:r>
            <a:r>
              <a:rPr lang="zh-CN" altLang="en-US" sz="2000" dirty="0"/>
              <a:t>之“因”，或称</a:t>
            </a:r>
            <a:r>
              <a:rPr lang="en-US" altLang="zh-CN" sz="2000" dirty="0"/>
              <a:t>pa</a:t>
            </a:r>
            <a:r>
              <a:rPr lang="zh-CN" altLang="en-US" sz="2000" dirty="0"/>
              <a:t>（</a:t>
            </a:r>
            <a:r>
              <a:rPr lang="en-US" altLang="zh-CN" sz="2000" dirty="0" err="1"/>
              <a:t>i</a:t>
            </a:r>
            <a:r>
              <a:rPr lang="zh-CN" altLang="en-US" sz="2000" dirty="0"/>
              <a:t>）是</a:t>
            </a:r>
            <a:r>
              <a:rPr lang="en-US" altLang="zh-CN" sz="2000" dirty="0" err="1"/>
              <a:t>i</a:t>
            </a:r>
            <a:r>
              <a:rPr lang="zh-CN" altLang="en-US" sz="2000" dirty="0"/>
              <a:t>的</a:t>
            </a:r>
            <a:r>
              <a:rPr lang="en-US" altLang="zh-CN" sz="2000" dirty="0"/>
              <a:t>parents</a:t>
            </a:r>
            <a:r>
              <a:rPr lang="zh-CN" altLang="en-US" sz="2000" dirty="0"/>
              <a:t>（父母）。此外，对于任意的随机变量，其联合概率可由各自的局部条件概率分布相乘而得出：</a:t>
            </a:r>
          </a:p>
        </p:txBody>
      </p:sp>
      <p:pic>
        <p:nvPicPr>
          <p:cNvPr id="6" name="图片 5">
            <a:extLst>
              <a:ext uri="{FF2B5EF4-FFF2-40B4-BE49-F238E27FC236}">
                <a16:creationId xmlns:a16="http://schemas.microsoft.com/office/drawing/2014/main" id="{92373763-03C7-43D1-0373-A08DE19A5A7F}"/>
              </a:ext>
            </a:extLst>
          </p:cNvPr>
          <p:cNvPicPr>
            <a:picLocks noChangeAspect="1"/>
          </p:cNvPicPr>
          <p:nvPr/>
        </p:nvPicPr>
        <p:blipFill>
          <a:blip r:embed="rId3"/>
          <a:stretch>
            <a:fillRect/>
          </a:stretch>
        </p:blipFill>
        <p:spPr>
          <a:xfrm>
            <a:off x="2428774" y="4859309"/>
            <a:ext cx="6680303" cy="433454"/>
          </a:xfrm>
          <a:prstGeom prst="rect">
            <a:avLst/>
          </a:prstGeom>
        </p:spPr>
      </p:pic>
    </p:spTree>
    <p:extLst>
      <p:ext uri="{BB962C8B-B14F-4D97-AF65-F5344CB8AC3E}">
        <p14:creationId xmlns:p14="http://schemas.microsoft.com/office/powerpoint/2010/main" val="2344593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1" y="1134565"/>
            <a:ext cx="10696857" cy="72650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如图所示，便是一个简单的贝叶斯网络：因为</a:t>
            </a:r>
            <a:r>
              <a:rPr lang="en-US" altLang="zh-CN" sz="2000" dirty="0"/>
              <a:t>a</a:t>
            </a:r>
            <a:r>
              <a:rPr lang="zh-CN" altLang="en-US" sz="2000" dirty="0"/>
              <a:t>导致</a:t>
            </a:r>
            <a:r>
              <a:rPr lang="en-US" altLang="zh-CN" sz="2000" dirty="0"/>
              <a:t>b</a:t>
            </a:r>
            <a:r>
              <a:rPr lang="zh-CN" altLang="en-US" sz="2000" dirty="0"/>
              <a:t>，</a:t>
            </a:r>
            <a:r>
              <a:rPr lang="en-US" altLang="zh-CN" sz="2000" dirty="0"/>
              <a:t>a</a:t>
            </a:r>
            <a:r>
              <a:rPr lang="zh-CN" altLang="en-US" sz="2000" dirty="0"/>
              <a:t>和</a:t>
            </a:r>
            <a:r>
              <a:rPr lang="en-US" altLang="zh-CN" sz="2000" dirty="0"/>
              <a:t>b</a:t>
            </a:r>
            <a:r>
              <a:rPr lang="zh-CN" altLang="en-US" sz="2000" dirty="0"/>
              <a:t>导致</a:t>
            </a:r>
            <a:r>
              <a:rPr lang="en-US" altLang="zh-CN" sz="2000" dirty="0"/>
              <a:t>c</a:t>
            </a:r>
            <a:r>
              <a:rPr lang="zh-CN" altLang="en-US" sz="2000" dirty="0"/>
              <a:t>，所以存在下式。</a:t>
            </a:r>
            <a:endParaRPr lang="en-US" altLang="zh-CN" sz="2000" dirty="0"/>
          </a:p>
        </p:txBody>
      </p:sp>
      <p:pic>
        <p:nvPicPr>
          <p:cNvPr id="3" name="图片 2">
            <a:extLst>
              <a:ext uri="{FF2B5EF4-FFF2-40B4-BE49-F238E27FC236}">
                <a16:creationId xmlns:a16="http://schemas.microsoft.com/office/drawing/2014/main" id="{B4F5656A-BA63-1C98-DE68-4EDD67E9F1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5361" y="3102122"/>
            <a:ext cx="3782259" cy="3196982"/>
          </a:xfrm>
          <a:prstGeom prst="rect">
            <a:avLst/>
          </a:prstGeom>
        </p:spPr>
      </p:pic>
      <p:pic>
        <p:nvPicPr>
          <p:cNvPr id="8" name="图片 7">
            <a:extLst>
              <a:ext uri="{FF2B5EF4-FFF2-40B4-BE49-F238E27FC236}">
                <a16:creationId xmlns:a16="http://schemas.microsoft.com/office/drawing/2014/main" id="{D835C3EB-605E-358C-C638-10728646E896}"/>
              </a:ext>
            </a:extLst>
          </p:cNvPr>
          <p:cNvPicPr>
            <a:picLocks noChangeAspect="1"/>
          </p:cNvPicPr>
          <p:nvPr/>
        </p:nvPicPr>
        <p:blipFill>
          <a:blip r:embed="rId3"/>
          <a:stretch>
            <a:fillRect/>
          </a:stretch>
        </p:blipFill>
        <p:spPr>
          <a:xfrm>
            <a:off x="2768408" y="2071791"/>
            <a:ext cx="6392977" cy="819613"/>
          </a:xfrm>
          <a:prstGeom prst="rect">
            <a:avLst/>
          </a:prstGeom>
        </p:spPr>
      </p:pic>
    </p:spTree>
    <p:extLst>
      <p:ext uri="{BB962C8B-B14F-4D97-AF65-F5344CB8AC3E}">
        <p14:creationId xmlns:p14="http://schemas.microsoft.com/office/powerpoint/2010/main" val="3445641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94479" y="1132113"/>
            <a:ext cx="10603042" cy="195250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600" dirty="0"/>
              <a:t>决策树是通过一系列规则对数据进行分类的过程，它提供一种在什么条件下会得到什么值的类似规则的方法。决策树分为分类树和回归树两种，前者对离散变量做决策树，后者对连续变量做决策树。决策树模型的逻辑是，从根节点出发，对实例的每一个特征进行判断，根据判断结果，将实例分配到其子节点中，此时，每个节点又对应着该特征的一个取值，如此递归的对实例进行判断和分配，直至将实例分配到叶子结点中，其基本遵循简单且直观的“分而治之”的策略，例如对西瓜进行判断可构成如图所示的决策树，图中利用西瓜的各个特征如纹理、触感、根蒂、色泽等对西瓜进行判断，并将特征构建为决策树的非叶子节点从而对每个西瓜是否是好瓜做出结论，而整个逻辑过程是表示为决策树模型。</a:t>
            </a:r>
            <a:endParaRPr lang="en-US" altLang="zh-CN" sz="16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a:t>
            </a:r>
            <a:r>
              <a:rPr lang="zh-CN" altLang="en-US" dirty="0"/>
              <a:t>决策树模型</a:t>
            </a:r>
          </a:p>
        </p:txBody>
      </p:sp>
      <p:pic>
        <p:nvPicPr>
          <p:cNvPr id="3" name="图片 2">
            <a:extLst>
              <a:ext uri="{FF2B5EF4-FFF2-40B4-BE49-F238E27FC236}">
                <a16:creationId xmlns:a16="http://schemas.microsoft.com/office/drawing/2014/main" id="{C9750871-F97B-05A1-8142-655644D86E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6085" y="3368447"/>
            <a:ext cx="5065487" cy="3026453"/>
          </a:xfrm>
          <a:prstGeom prst="rect">
            <a:avLst/>
          </a:prstGeom>
        </p:spPr>
      </p:pic>
    </p:spTree>
    <p:extLst>
      <p:ext uri="{BB962C8B-B14F-4D97-AF65-F5344CB8AC3E}">
        <p14:creationId xmlns:p14="http://schemas.microsoft.com/office/powerpoint/2010/main" val="6200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838061" y="1134565"/>
            <a:ext cx="10696857" cy="398607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本质而言，决策树模型是一个</a:t>
            </a:r>
            <a:r>
              <a:rPr lang="en-US" altLang="zh-CN" sz="2000" dirty="0"/>
              <a:t>if - then</a:t>
            </a:r>
            <a:r>
              <a:rPr lang="zh-CN" altLang="en-US" sz="2000" dirty="0"/>
              <a:t>的规则集合，根节点到叶子结点的每一条路径构建成了一条规则。这个规则有一个重要的性质</a:t>
            </a:r>
            <a:r>
              <a:rPr lang="en-US" altLang="zh-CN" sz="2000" dirty="0"/>
              <a:t>—</a:t>
            </a:r>
            <a:r>
              <a:rPr lang="zh-CN" altLang="en-US" sz="2000" dirty="0"/>
              <a:t>互斥且完备，其中完备性表示每个实例都有一条规则路径所覆盖，互斥性表示每个实例只有一条规则路径所覆盖。构建决策树规则路径的依据是条件概率，这一条件概率分布定义在特征空间的一个划分上，决策树的路径就是一个划分单元，决策树分类时将该节点的实例强行分配到条件概率大的一个类别中。决策树学习的本质是从训练数据集中归纳出一组分类规则，这种决策规则有可能一个也没有，也可能有很多个，这时候需要选择一个与数据集矛盾较小的决策树规则，同时又需要很好的泛化效果。决策树使用损失函数来表示这一目标，这个损失函数通常是正则化的极大似然函数。决策树的学习策略就是以损失函数为目标函数的最小化。由于从很多决策树中选择决策树是一个</a:t>
            </a:r>
            <a:r>
              <a:rPr lang="en-US" altLang="zh-CN" sz="2000" dirty="0"/>
              <a:t>NP</a:t>
            </a:r>
            <a:r>
              <a:rPr lang="zh-CN" altLang="en-US" sz="2000" dirty="0"/>
              <a:t>难问题（多项式复杂程度的非确定性问题，无法按部就班的直接求解，通常使用验证解的方式近似求解），所以决策树学习算法通常是递归的选择特征对数据集进行分割，以达到最好的分类结果。</a:t>
            </a:r>
            <a:endParaRPr lang="en-US" altLang="zh-CN" sz="2000" dirty="0"/>
          </a:p>
        </p:txBody>
      </p:sp>
    </p:spTree>
    <p:extLst>
      <p:ext uri="{BB962C8B-B14F-4D97-AF65-F5344CB8AC3E}">
        <p14:creationId xmlns:p14="http://schemas.microsoft.com/office/powerpoint/2010/main" val="1465647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94479" y="1167317"/>
            <a:ext cx="10603042" cy="255776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600" dirty="0"/>
              <a:t>随机森林是一种重要的基于</a:t>
            </a:r>
            <a:r>
              <a:rPr lang="en-US" altLang="zh-CN" sz="1600" dirty="0"/>
              <a:t>Bagging</a:t>
            </a:r>
            <a:r>
              <a:rPr lang="zh-CN" altLang="en-US" sz="1600" dirty="0"/>
              <a:t>的集成学习方法，可以用来做分类、回归等问题。</a:t>
            </a:r>
            <a:r>
              <a:rPr lang="en-US" altLang="zh-CN" sz="1600" dirty="0"/>
              <a:t>Bagging</a:t>
            </a:r>
            <a:r>
              <a:rPr lang="zh-CN" altLang="en-US" sz="1600" dirty="0"/>
              <a:t>集成方法是针对单一分类器大多只适合于某种特定类型的数据，很难保证分类性能始终最优，而提出的采用投票方法从这些分类器的结果中选择最优结果的模型，从而来提高单个模型的泛化能力和鲁棒性。而随机森林正是包含多个决策树的分类器，并且其输出的类别是由个别树输出的类别的众数而定。利用相同的训练数据搭建多个独立的决策树分类模型，然后通过投票的方式，以少数服从多数的原则做出最终的分类决策。</a:t>
            </a:r>
            <a:endParaRPr lang="en-US" altLang="zh-CN" sz="1600" dirty="0"/>
          </a:p>
          <a:p>
            <a:r>
              <a:rPr lang="zh-CN" altLang="en-US" sz="1600" dirty="0"/>
              <a:t>例如，如果你训练了</a:t>
            </a:r>
            <a:r>
              <a:rPr lang="en-US" altLang="zh-CN" sz="1600" dirty="0"/>
              <a:t>5</a:t>
            </a:r>
            <a:r>
              <a:rPr lang="zh-CN" altLang="en-US" sz="1600" dirty="0"/>
              <a:t>个决策树树，其中有</a:t>
            </a:r>
            <a:r>
              <a:rPr lang="en-US" altLang="zh-CN" sz="1600" dirty="0"/>
              <a:t>4</a:t>
            </a:r>
            <a:r>
              <a:rPr lang="zh-CN" altLang="en-US" sz="1600" dirty="0"/>
              <a:t>个决策树的结果是</a:t>
            </a:r>
            <a:r>
              <a:rPr lang="en-US" altLang="zh-CN" sz="1600" dirty="0"/>
              <a:t>True</a:t>
            </a:r>
            <a:r>
              <a:rPr lang="zh-CN" altLang="en-US" sz="1600" dirty="0"/>
              <a:t>，</a:t>
            </a:r>
            <a:r>
              <a:rPr lang="en-US" altLang="zh-CN" sz="1600" dirty="0"/>
              <a:t>1</a:t>
            </a:r>
            <a:r>
              <a:rPr lang="zh-CN" altLang="en-US" sz="1600" dirty="0"/>
              <a:t>个决策树的结果是</a:t>
            </a:r>
            <a:r>
              <a:rPr lang="en-US" altLang="zh-CN" sz="1600" dirty="0"/>
              <a:t>False</a:t>
            </a:r>
            <a:r>
              <a:rPr lang="zh-CN" altLang="en-US" sz="1600" dirty="0"/>
              <a:t>，那么最终结果会是</a:t>
            </a:r>
            <a:r>
              <a:rPr lang="en-US" altLang="zh-CN" sz="1600" dirty="0"/>
              <a:t>True</a:t>
            </a:r>
            <a:r>
              <a:rPr lang="zh-CN" altLang="en-US" sz="1600" dirty="0"/>
              <a:t>。在构造随机森林模型的流程中，每一个结点都随机选择特征，做节点分裂特征。由于随机森林在进行节点分裂时，不是所有的属性都参与属性指标的计算，而是随机地选择某几个属性参与比较。就使得每棵决策树之间的相关性减少，同时提升每棵决策树的分类精度。随机森林模型训练步骤如图所示。</a:t>
            </a:r>
            <a:endParaRPr lang="en-US" altLang="zh-CN" sz="16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a:t>
            </a:r>
            <a:r>
              <a:rPr lang="zh-CN" altLang="en-US" dirty="0"/>
              <a:t>集成学习之随机森林</a:t>
            </a:r>
          </a:p>
        </p:txBody>
      </p:sp>
      <p:pic>
        <p:nvPicPr>
          <p:cNvPr id="6" name="图片 5">
            <a:extLst>
              <a:ext uri="{FF2B5EF4-FFF2-40B4-BE49-F238E27FC236}">
                <a16:creationId xmlns:a16="http://schemas.microsoft.com/office/drawing/2014/main" id="{A96A6259-60C4-4640-05E4-2CC155EA8F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8684" y="3848267"/>
            <a:ext cx="6354631" cy="2713897"/>
          </a:xfrm>
          <a:prstGeom prst="rect">
            <a:avLst/>
          </a:prstGeom>
        </p:spPr>
      </p:pic>
    </p:spTree>
    <p:extLst>
      <p:ext uri="{BB962C8B-B14F-4D97-AF65-F5344CB8AC3E}">
        <p14:creationId xmlns:p14="http://schemas.microsoft.com/office/powerpoint/2010/main" val="2745050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1" y="1188352"/>
            <a:ext cx="10696857" cy="3964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        ①假如有</a:t>
            </a:r>
            <a:r>
              <a:rPr lang="en-US" altLang="zh-CN" sz="2000" dirty="0"/>
              <a:t>N</a:t>
            </a:r>
            <a:r>
              <a:rPr lang="zh-CN" altLang="en-US" sz="2000" dirty="0"/>
              <a:t>个样本，则有放回的随机选择</a:t>
            </a:r>
            <a:r>
              <a:rPr lang="en-US" altLang="zh-CN" sz="2000" dirty="0"/>
              <a:t>N</a:t>
            </a:r>
            <a:r>
              <a:rPr lang="zh-CN" altLang="en-US" sz="2000" dirty="0"/>
              <a:t>个样本（每次随机选择一个样本，然后返回继续选择）。这选择好了的</a:t>
            </a:r>
            <a:r>
              <a:rPr lang="en-US" altLang="zh-CN" sz="2000" dirty="0"/>
              <a:t>N</a:t>
            </a:r>
            <a:r>
              <a:rPr lang="zh-CN" altLang="en-US" sz="2000" dirty="0"/>
              <a:t>个样本用来训练一个决策树，作为决策树根节点处的样本。②当每个样本有</a:t>
            </a:r>
            <a:r>
              <a:rPr lang="en-US" altLang="zh-CN" sz="2000" dirty="0"/>
              <a:t>M</a:t>
            </a:r>
            <a:r>
              <a:rPr lang="zh-CN" altLang="en-US" sz="2000" dirty="0"/>
              <a:t>个属性时，在决策树的每个节点需要分裂时，随机从这</a:t>
            </a:r>
            <a:r>
              <a:rPr lang="en-US" altLang="zh-CN" sz="2000" dirty="0"/>
              <a:t>M</a:t>
            </a:r>
            <a:r>
              <a:rPr lang="zh-CN" altLang="en-US" sz="2000" dirty="0"/>
              <a:t>个属性中选取出</a:t>
            </a:r>
            <a:r>
              <a:rPr lang="en-US" altLang="zh-CN" sz="2000" dirty="0"/>
              <a:t>m</a:t>
            </a:r>
            <a:r>
              <a:rPr lang="zh-CN" altLang="en-US" sz="2000" dirty="0"/>
              <a:t>个属性，满足条件</a:t>
            </a:r>
            <a:r>
              <a:rPr lang="en-US" altLang="zh-CN" sz="2000" dirty="0"/>
              <a:t>m &lt;&lt; M</a:t>
            </a:r>
            <a:r>
              <a:rPr lang="zh-CN" altLang="en-US" sz="2000" dirty="0"/>
              <a:t>。然后从这</a:t>
            </a:r>
            <a:r>
              <a:rPr lang="en-US" altLang="zh-CN" sz="2000" dirty="0"/>
              <a:t>m</a:t>
            </a:r>
            <a:r>
              <a:rPr lang="zh-CN" altLang="en-US" sz="2000" dirty="0"/>
              <a:t>个属性中采用某种策略（比如说信息增益）来选择</a:t>
            </a:r>
            <a:r>
              <a:rPr lang="en-US" altLang="zh-CN" sz="2000" dirty="0"/>
              <a:t>1</a:t>
            </a:r>
            <a:r>
              <a:rPr lang="zh-CN" altLang="en-US" sz="2000" dirty="0"/>
              <a:t>个属性作为该节点的分裂属性。③决策树形成过程中每个节点都要按照步骤②来分裂（很容易理解，如果下一次该节点选出来的那一个属性是刚刚其父节点分裂时用过的属性，则该节点已经达到了叶子节点，无须继续分裂了）。一直到不能够再分裂为止。注意整个决策树形成过程中没有进行剪枝。④按照步骤①</a:t>
            </a:r>
            <a:r>
              <a:rPr lang="en-US" altLang="zh-CN" sz="2000" dirty="0"/>
              <a:t>~③</a:t>
            </a:r>
            <a:r>
              <a:rPr lang="zh-CN" altLang="en-US" sz="2000" dirty="0"/>
              <a:t>建立大量的决策树，这样就构成了随机森林了。</a:t>
            </a:r>
            <a:endParaRPr lang="en-US" altLang="zh-CN" sz="2000" dirty="0"/>
          </a:p>
          <a:p>
            <a:r>
              <a:rPr lang="en-US" altLang="zh-CN" sz="2000" dirty="0"/>
              <a:t>        </a:t>
            </a:r>
            <a:r>
              <a:rPr lang="zh-CN" altLang="en-US" sz="2000" dirty="0"/>
              <a:t>在随机森林模型中我们可能得到多个决策树的结果，可能我们得到八个结果其中</a:t>
            </a:r>
            <a:r>
              <a:rPr lang="en-US" altLang="zh-CN" sz="2000" dirty="0"/>
              <a:t>6</a:t>
            </a:r>
            <a:r>
              <a:rPr lang="zh-CN" altLang="en-US" sz="2000" dirty="0"/>
              <a:t>个结果是</a:t>
            </a:r>
            <a:r>
              <a:rPr lang="en-US" altLang="zh-CN" sz="2000" dirty="0"/>
              <a:t>《</a:t>
            </a:r>
            <a:r>
              <a:rPr lang="zh-CN" altLang="en-US" sz="2000" dirty="0"/>
              <a:t>钢铁侠</a:t>
            </a:r>
            <a:r>
              <a:rPr lang="en-US" altLang="zh-CN" sz="2000" dirty="0"/>
              <a:t>》</a:t>
            </a:r>
            <a:r>
              <a:rPr lang="zh-CN" altLang="en-US" sz="2000" dirty="0"/>
              <a:t>，两个是</a:t>
            </a:r>
            <a:r>
              <a:rPr lang="en-US" altLang="zh-CN" sz="2000" dirty="0"/>
              <a:t>《</a:t>
            </a:r>
            <a:r>
              <a:rPr lang="zh-CN" altLang="en-US" sz="2000" dirty="0"/>
              <a:t>爱乐之城</a:t>
            </a:r>
            <a:r>
              <a:rPr lang="en-US" altLang="zh-CN" sz="2000" dirty="0"/>
              <a:t>》</a:t>
            </a:r>
            <a:r>
              <a:rPr lang="zh-CN" altLang="en-US" sz="2000" dirty="0"/>
              <a:t>，这样我们取决策的多的一项，得到算法结果就是</a:t>
            </a:r>
            <a:r>
              <a:rPr lang="en-US" altLang="zh-CN" sz="2000" dirty="0"/>
              <a:t>《</a:t>
            </a:r>
            <a:r>
              <a:rPr lang="zh-CN" altLang="en-US" sz="2000" dirty="0"/>
              <a:t>钢铁侠</a:t>
            </a:r>
            <a:r>
              <a:rPr lang="en-US" altLang="zh-CN" sz="2000" dirty="0"/>
              <a:t>》</a:t>
            </a:r>
            <a:r>
              <a:rPr lang="zh-CN" altLang="en-US" sz="2000" dirty="0"/>
              <a:t>。</a:t>
            </a:r>
            <a:endParaRPr lang="en-US" altLang="zh-CN" sz="2000" dirty="0"/>
          </a:p>
        </p:txBody>
      </p:sp>
    </p:spTree>
    <p:extLst>
      <p:ext uri="{BB962C8B-B14F-4D97-AF65-F5344CB8AC3E}">
        <p14:creationId xmlns:p14="http://schemas.microsoft.com/office/powerpoint/2010/main" val="2770654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94479" y="1167317"/>
            <a:ext cx="10603042" cy="196560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1600" dirty="0"/>
              <a:t>AdaBoost</a:t>
            </a:r>
            <a:r>
              <a:rPr lang="zh-CN" altLang="en-US" sz="1600" dirty="0"/>
              <a:t>是一种迭代算法，核心思想也就是集成学习的思想，针对同一个训练集训练不同的弱分类器，然后把这些弱分类器集合起来，构成一个更强的最终分类器（强分类器）。</a:t>
            </a:r>
            <a:r>
              <a:rPr lang="en-US" altLang="zh-CN" sz="1600" dirty="0"/>
              <a:t>AdaBoost</a:t>
            </a:r>
            <a:r>
              <a:rPr lang="zh-CN" altLang="en-US" sz="1600" dirty="0"/>
              <a:t>是英文“</a:t>
            </a:r>
            <a:r>
              <a:rPr lang="en-US" altLang="zh-CN" sz="1600" dirty="0"/>
              <a:t>Adaptive Boosting”</a:t>
            </a:r>
            <a:r>
              <a:rPr lang="zh-CN" altLang="en-US" sz="1600" dirty="0"/>
              <a:t>（自适应增强）的缩写。</a:t>
            </a:r>
            <a:r>
              <a:rPr lang="en-US" altLang="zh-CN" sz="1600" dirty="0"/>
              <a:t>AdaBoost</a:t>
            </a:r>
            <a:r>
              <a:rPr lang="zh-CN" altLang="en-US" sz="1600" dirty="0"/>
              <a:t>方法的自适应在于：前一个分类器分错的样本会被用来训练下一个分类器。</a:t>
            </a:r>
            <a:r>
              <a:rPr lang="en-US" altLang="zh-CN" sz="1600" dirty="0"/>
              <a:t>AdaBoost</a:t>
            </a:r>
            <a:r>
              <a:rPr lang="zh-CN" altLang="en-US" sz="1600" dirty="0"/>
              <a:t>方法对于噪声数据和异常数据很敏感，相对于大多数其它学习算法而言，不会很容易出现过拟合现象。</a:t>
            </a:r>
            <a:r>
              <a:rPr lang="en-US" altLang="zh-CN" sz="1600" dirty="0"/>
              <a:t>AdaBoost</a:t>
            </a:r>
            <a:r>
              <a:rPr lang="zh-CN" altLang="en-US" sz="1600" dirty="0"/>
              <a:t>方法中使用的分类器可能很弱（如出现很大错误率），但只要它的分类效果比随机好一点（如两类问题分类错误率略小于</a:t>
            </a:r>
            <a:r>
              <a:rPr lang="en-US" altLang="zh-CN" sz="1600" dirty="0"/>
              <a:t>0.5</a:t>
            </a:r>
            <a:r>
              <a:rPr lang="zh-CN" altLang="en-US" sz="1600" dirty="0"/>
              <a:t>），就能够改善最终得到的模型。而错误率高于随机分类器的弱分类器也是有用的，因为在最终得到的多个分类器的线性组合中，可以给它们赋予负系数，同样也能提升分类效果，</a:t>
            </a:r>
            <a:r>
              <a:rPr lang="en-US" altLang="zh-CN" sz="1600" dirty="0"/>
              <a:t>AdaBoost</a:t>
            </a:r>
            <a:r>
              <a:rPr lang="zh-CN" altLang="en-US" sz="1600" dirty="0"/>
              <a:t>算法流程示意如图所示。</a:t>
            </a:r>
            <a:endParaRPr lang="en-US" altLang="zh-CN" sz="16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a:t>
            </a:r>
            <a:r>
              <a:rPr lang="zh-CN" altLang="en-US" dirty="0"/>
              <a:t>集成学习之</a:t>
            </a:r>
            <a:r>
              <a:rPr lang="en-US" altLang="zh-CN" dirty="0" err="1"/>
              <a:t>Adaboost</a:t>
            </a:r>
            <a:r>
              <a:rPr lang="zh-CN" altLang="en-US" dirty="0"/>
              <a:t>算法</a:t>
            </a:r>
          </a:p>
        </p:txBody>
      </p:sp>
      <p:pic>
        <p:nvPicPr>
          <p:cNvPr id="3" name="图片 2">
            <a:extLst>
              <a:ext uri="{FF2B5EF4-FFF2-40B4-BE49-F238E27FC236}">
                <a16:creationId xmlns:a16="http://schemas.microsoft.com/office/drawing/2014/main" id="{5ADAF9CF-04C5-D849-EA8C-1D38991FBC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5229" y="3247938"/>
            <a:ext cx="7658203" cy="2976937"/>
          </a:xfrm>
          <a:prstGeom prst="rect">
            <a:avLst/>
          </a:prstGeom>
        </p:spPr>
      </p:pic>
    </p:spTree>
    <p:extLst>
      <p:ext uri="{BB962C8B-B14F-4D97-AF65-F5344CB8AC3E}">
        <p14:creationId xmlns:p14="http://schemas.microsoft.com/office/powerpoint/2010/main" val="1735403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1" y="1070017"/>
            <a:ext cx="10696857" cy="486820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跟</a:t>
            </a:r>
            <a:r>
              <a:rPr lang="en-US" altLang="zh-CN" sz="2000" dirty="0"/>
              <a:t>Bagging</a:t>
            </a:r>
            <a:r>
              <a:rPr lang="zh-CN" altLang="en-US" sz="2000" dirty="0"/>
              <a:t>不同的是，</a:t>
            </a:r>
            <a:r>
              <a:rPr lang="en-US" altLang="zh-CN" sz="2000" dirty="0"/>
              <a:t>AdaBoost</a:t>
            </a:r>
            <a:r>
              <a:rPr lang="zh-CN" altLang="en-US" sz="2000" dirty="0"/>
              <a:t>中的弱学习器之间不是“并行”的，而是“线性”的。即在每一轮中加入一个新的弱分类器，直到达到某个预定的足够小的错误率。每一个训练样本都被赋予一个权重，表明它被某个分类器选入训练集的概率。如果某个样本点已经被准确地分类，那么在构造下一个训练集中，它被选中的概率就被降低；相反，如果某个样本点没有被准确地分类，那么它的权重就得到提高。通过这样的方式，</a:t>
            </a:r>
            <a:r>
              <a:rPr lang="en-US" altLang="zh-CN" sz="2000" dirty="0"/>
              <a:t>AdaBoost</a:t>
            </a:r>
            <a:r>
              <a:rPr lang="zh-CN" altLang="en-US" sz="2000" dirty="0"/>
              <a:t>方法能“聚焦于”那些较难分的样本上。在具体实现上，最初令每个样本的权重都相等，对于第</a:t>
            </a:r>
            <a:r>
              <a:rPr lang="en-US" altLang="zh-CN" sz="2000" dirty="0"/>
              <a:t>k</a:t>
            </a:r>
            <a:r>
              <a:rPr lang="zh-CN" altLang="en-US" sz="2000" dirty="0"/>
              <a:t>次迭代操作，就根据这些权重来选取样本点，进而训练分类器</a:t>
            </a:r>
            <a:r>
              <a:rPr lang="en-US" altLang="zh-CN" sz="2000" dirty="0" err="1"/>
              <a:t>C_k</a:t>
            </a:r>
            <a:r>
              <a:rPr lang="zh-CN" altLang="en-US" sz="2000" dirty="0"/>
              <a:t>。然后就根据这个分类器，来提高被它分错的样本的权重，并降低被正确分类的样本权重。然后，权重更新过的样本集被用于训练下一个分类器</a:t>
            </a:r>
            <a:r>
              <a:rPr lang="en-US" altLang="zh-CN" sz="2000" dirty="0" err="1"/>
              <a:t>C_k</a:t>
            </a:r>
            <a:r>
              <a:rPr lang="zh-CN" altLang="en-US" sz="2000" dirty="0"/>
              <a:t>。整个训练过程如此迭代地进行下去。</a:t>
            </a:r>
            <a:r>
              <a:rPr lang="en-US" altLang="zh-CN" sz="2000" dirty="0"/>
              <a:t>AdaBoost</a:t>
            </a:r>
            <a:r>
              <a:rPr lang="zh-CN" altLang="en-US" sz="2000" dirty="0"/>
              <a:t>的运行过程为：训练数据中的每个样本，并赋予其一个权重，这些权重构成了向量</a:t>
            </a:r>
            <a:r>
              <a:rPr lang="en-US" altLang="zh-CN" sz="2000" dirty="0"/>
              <a:t>D</a:t>
            </a:r>
            <a:r>
              <a:rPr lang="zh-CN" altLang="en-US" sz="2000" dirty="0"/>
              <a:t>。一开始，这些权重都初始化成相等值。首先在训练数据上训练出一个弱分类器并计算该分类器的错误率，然后在同一数据集上再次训练弱分类器。在分类器的第二次训练当中，将会重新调整每个样本的权重，其中第一次分对的样本的权重将会降低，而第一次分错的样本的权重将会提高。为了从所有弱分类器中得到最终的分类结果，</a:t>
            </a:r>
            <a:r>
              <a:rPr lang="en-US" altLang="zh-CN" sz="2000" dirty="0"/>
              <a:t>AdaBoost</a:t>
            </a:r>
            <a:r>
              <a:rPr lang="zh-CN" altLang="en-US" sz="2000" dirty="0"/>
              <a:t>为每个分类器都分配了一个权重值</a:t>
            </a:r>
            <a:r>
              <a:rPr lang="en-US" altLang="zh-CN" sz="2000" dirty="0"/>
              <a:t>alpha</a:t>
            </a:r>
            <a:r>
              <a:rPr lang="zh-CN" altLang="en-US" sz="2000" dirty="0"/>
              <a:t>，这些</a:t>
            </a:r>
            <a:r>
              <a:rPr lang="en-US" altLang="zh-CN" sz="2000" dirty="0"/>
              <a:t>alpha</a:t>
            </a:r>
            <a:r>
              <a:rPr lang="zh-CN" altLang="en-US" sz="2000" dirty="0"/>
              <a:t>值是基于每个弱分类器的错误率进行计算的。</a:t>
            </a:r>
            <a:endParaRPr lang="en-US" altLang="zh-CN" sz="2000" dirty="0"/>
          </a:p>
        </p:txBody>
      </p:sp>
    </p:spTree>
    <p:extLst>
      <p:ext uri="{BB962C8B-B14F-4D97-AF65-F5344CB8AC3E}">
        <p14:creationId xmlns:p14="http://schemas.microsoft.com/office/powerpoint/2010/main" val="1771028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72495" y="1741529"/>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分类算法</a:t>
              </a: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简介</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334546" y="174352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en-US" altLang="zh-CN" sz="2000" i="0" u="none" strike="noStrike" kern="1200" cap="none" spc="0" normalizeH="0" baseline="0" noProof="0" dirty="0">
                  <a:ln>
                    <a:noFill/>
                  </a:ln>
                  <a:solidFill>
                    <a:schemeClr val="tx1">
                      <a:lumMod val="75000"/>
                      <a:lumOff val="25000"/>
                    </a:schemeClr>
                  </a:solidFill>
                  <a:effectLst/>
                  <a:uLnTx/>
                  <a:uFillTx/>
                  <a:cs typeface="+mn-ea"/>
                  <a:sym typeface="+mn-lt"/>
                </a:rPr>
                <a:t>K-</a:t>
              </a: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近邻算法</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72495" y="3047341"/>
            <a:ext cx="3033956" cy="751139"/>
            <a:chOff x="4123410" y="1826618"/>
            <a:chExt cx="3033956"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逻辑回归</a:t>
              </a: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333094" y="3117701"/>
            <a:ext cx="3424297"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贝叶斯网络</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a:extLst>
              <a:ext uri="{FF2B5EF4-FFF2-40B4-BE49-F238E27FC236}">
                <a16:creationId xmlns:a16="http://schemas.microsoft.com/office/drawing/2014/main" id="{25738820-6C92-9A17-4E32-4A26B6E8A46E}"/>
              </a:ext>
            </a:extLst>
          </p:cNvPr>
          <p:cNvGrpSpPr/>
          <p:nvPr/>
        </p:nvGrpSpPr>
        <p:grpSpPr>
          <a:xfrm>
            <a:off x="2592815" y="4377596"/>
            <a:ext cx="3424297" cy="751139"/>
            <a:chOff x="4123410" y="1826618"/>
            <a:chExt cx="3424297" cy="751139"/>
          </a:xfrm>
        </p:grpSpPr>
        <p:grpSp>
          <p:nvGrpSpPr>
            <p:cNvPr id="43" name="组合 42">
              <a:extLst>
                <a:ext uri="{FF2B5EF4-FFF2-40B4-BE49-F238E27FC236}">
                  <a16:creationId xmlns:a16="http://schemas.microsoft.com/office/drawing/2014/main" id="{9AD7A96E-2EB6-4B68-613D-E30142D3B8F1}"/>
                </a:ext>
              </a:extLst>
            </p:cNvPr>
            <p:cNvGrpSpPr/>
            <p:nvPr/>
          </p:nvGrpSpPr>
          <p:grpSpPr>
            <a:xfrm>
              <a:off x="4123410" y="1826618"/>
              <a:ext cx="738875" cy="751139"/>
              <a:chOff x="2498710" y="2311467"/>
              <a:chExt cx="1748840" cy="1777866"/>
            </a:xfrm>
          </p:grpSpPr>
          <p:sp>
            <p:nvSpPr>
              <p:cNvPr id="46" name="椭圆 45">
                <a:extLst>
                  <a:ext uri="{FF2B5EF4-FFF2-40B4-BE49-F238E27FC236}">
                    <a16:creationId xmlns:a16="http://schemas.microsoft.com/office/drawing/2014/main" id="{B7514405-46F8-4FC4-3177-C427A135589B}"/>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5</a:t>
                </a:r>
                <a:endParaRPr lang="zh-CN" altLang="en-US" sz="3200" dirty="0"/>
              </a:p>
            </p:txBody>
          </p:sp>
          <p:sp>
            <p:nvSpPr>
              <p:cNvPr id="47" name="椭圆 46">
                <a:extLst>
                  <a:ext uri="{FF2B5EF4-FFF2-40B4-BE49-F238E27FC236}">
                    <a16:creationId xmlns:a16="http://schemas.microsoft.com/office/drawing/2014/main" id="{3E8EA209-D891-91A5-670E-64D9F5E16541}"/>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48" name="椭圆 47">
                <a:extLst>
                  <a:ext uri="{FF2B5EF4-FFF2-40B4-BE49-F238E27FC236}">
                    <a16:creationId xmlns:a16="http://schemas.microsoft.com/office/drawing/2014/main" id="{961EB120-D36B-98EE-5A6C-1F62FC75F3D5}"/>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49" name="椭圆 48">
                <a:extLst>
                  <a:ext uri="{FF2B5EF4-FFF2-40B4-BE49-F238E27FC236}">
                    <a16:creationId xmlns:a16="http://schemas.microsoft.com/office/drawing/2014/main" id="{C78FC165-BE0B-4E3A-E25C-180A1F680480}"/>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4" name="文本框 8">
              <a:extLst>
                <a:ext uri="{FF2B5EF4-FFF2-40B4-BE49-F238E27FC236}">
                  <a16:creationId xmlns:a16="http://schemas.microsoft.com/office/drawing/2014/main" id="{C29E06DC-182A-88C4-D6B7-693D6913C81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决策树模型</a:t>
              </a:r>
            </a:p>
          </p:txBody>
        </p:sp>
        <p:cxnSp>
          <p:nvCxnSpPr>
            <p:cNvPr id="45" name="直接连接符 44">
              <a:extLst>
                <a:ext uri="{FF2B5EF4-FFF2-40B4-BE49-F238E27FC236}">
                  <a16:creationId xmlns:a16="http://schemas.microsoft.com/office/drawing/2014/main" id="{A0D15C78-3275-7094-2207-F60A06586849}"/>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a16="http://schemas.microsoft.com/office/drawing/2014/main" id="{A4368CE0-2CDD-282C-83B6-4E990D2E12C7}"/>
              </a:ext>
            </a:extLst>
          </p:cNvPr>
          <p:cNvGrpSpPr/>
          <p:nvPr/>
        </p:nvGrpSpPr>
        <p:grpSpPr>
          <a:xfrm>
            <a:off x="6367928" y="4393989"/>
            <a:ext cx="3424297" cy="751139"/>
            <a:chOff x="4123410" y="1826618"/>
            <a:chExt cx="3424297" cy="751139"/>
          </a:xfrm>
        </p:grpSpPr>
        <p:grpSp>
          <p:nvGrpSpPr>
            <p:cNvPr id="51" name="组合 50">
              <a:extLst>
                <a:ext uri="{FF2B5EF4-FFF2-40B4-BE49-F238E27FC236}">
                  <a16:creationId xmlns:a16="http://schemas.microsoft.com/office/drawing/2014/main" id="{0B0EB080-3A27-63B1-9E8F-722EFB8CF568}"/>
                </a:ext>
              </a:extLst>
            </p:cNvPr>
            <p:cNvGrpSpPr/>
            <p:nvPr/>
          </p:nvGrpSpPr>
          <p:grpSpPr>
            <a:xfrm>
              <a:off x="4123410" y="1826618"/>
              <a:ext cx="738875" cy="751139"/>
              <a:chOff x="2498710" y="2311467"/>
              <a:chExt cx="1748840" cy="1777866"/>
            </a:xfrm>
          </p:grpSpPr>
          <p:sp>
            <p:nvSpPr>
              <p:cNvPr id="54" name="椭圆 53">
                <a:extLst>
                  <a:ext uri="{FF2B5EF4-FFF2-40B4-BE49-F238E27FC236}">
                    <a16:creationId xmlns:a16="http://schemas.microsoft.com/office/drawing/2014/main" id="{150BEF42-809B-CA9C-D8DB-C478DD9D9BA2}"/>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6</a:t>
                </a:r>
                <a:endParaRPr lang="zh-CN" altLang="en-US" sz="3200" dirty="0"/>
              </a:p>
            </p:txBody>
          </p:sp>
          <p:sp>
            <p:nvSpPr>
              <p:cNvPr id="55" name="椭圆 54">
                <a:extLst>
                  <a:ext uri="{FF2B5EF4-FFF2-40B4-BE49-F238E27FC236}">
                    <a16:creationId xmlns:a16="http://schemas.microsoft.com/office/drawing/2014/main" id="{7DED4DCB-47A7-756D-C64B-77F95298F837}"/>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56" name="椭圆 55">
                <a:extLst>
                  <a:ext uri="{FF2B5EF4-FFF2-40B4-BE49-F238E27FC236}">
                    <a16:creationId xmlns:a16="http://schemas.microsoft.com/office/drawing/2014/main" id="{3D2014B4-E37D-01DC-B96F-7BC50BCDAC80}"/>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57" name="椭圆 56">
                <a:extLst>
                  <a:ext uri="{FF2B5EF4-FFF2-40B4-BE49-F238E27FC236}">
                    <a16:creationId xmlns:a16="http://schemas.microsoft.com/office/drawing/2014/main" id="{A7BA8AE3-BAC7-46F7-156C-761A51FA15B7}"/>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52" name="文本框 8">
              <a:extLst>
                <a:ext uri="{FF2B5EF4-FFF2-40B4-BE49-F238E27FC236}">
                  <a16:creationId xmlns:a16="http://schemas.microsoft.com/office/drawing/2014/main" id="{1D2C3B9E-B198-FDA5-B65B-9D34C2268DB9}"/>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集成学习</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3" name="直接连接符 52">
              <a:extLst>
                <a:ext uri="{FF2B5EF4-FFF2-40B4-BE49-F238E27FC236}">
                  <a16:creationId xmlns:a16="http://schemas.microsoft.com/office/drawing/2014/main" id="{4D2D1970-CCAA-BD3A-F036-2514BFA62C4D}"/>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0E5FA21-DC5B-234D-317C-A2094A354922}"/>
              </a:ext>
            </a:extLst>
          </p:cNvPr>
          <p:cNvSpPr/>
          <p:nvPr/>
        </p:nvSpPr>
        <p:spPr>
          <a:xfrm>
            <a:off x="4908014" y="2967335"/>
            <a:ext cx="2375971" cy="923330"/>
          </a:xfrm>
          <a:prstGeom prst="rect">
            <a:avLst/>
          </a:prstGeom>
          <a:noFill/>
        </p:spPr>
        <p:txBody>
          <a:bodyPr wrap="none" lIns="91440" tIns="45720" rIns="91440" bIns="45720">
            <a:spAutoFit/>
          </a:bodyPr>
          <a:lstStyle/>
          <a:p>
            <a:pPr algn="ctr"/>
            <a:r>
              <a:rPr lang="en-US" altLang="zh-CN" sz="5400" b="0" cap="none" spc="0" dirty="0">
                <a:ln w="0"/>
                <a:solidFill>
                  <a:schemeClr val="tx1"/>
                </a:solidFill>
                <a:effectLst>
                  <a:outerShdw blurRad="38100" dist="19050" dir="2700000" algn="tl" rotWithShape="0">
                    <a:schemeClr val="dk1">
                      <a:alpha val="40000"/>
                    </a:schemeClr>
                  </a:outerShdw>
                </a:effectLst>
              </a:rPr>
              <a:t>thanks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2629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 </a:t>
            </a:r>
            <a:r>
              <a:rPr lang="zh-CN" altLang="en-US" dirty="0"/>
              <a:t>分类简介</a:t>
            </a:r>
          </a:p>
        </p:txBody>
      </p:sp>
      <p:sp>
        <p:nvSpPr>
          <p:cNvPr id="2" name="矩形 1">
            <a:extLst>
              <a:ext uri="{FF2B5EF4-FFF2-40B4-BE49-F238E27FC236}">
                <a16:creationId xmlns:a16="http://schemas.microsoft.com/office/drawing/2014/main" id="{0A05CA22-1B38-7805-4249-5037284BD877}"/>
              </a:ext>
            </a:extLst>
          </p:cNvPr>
          <p:cNvSpPr/>
          <p:nvPr/>
        </p:nvSpPr>
        <p:spPr>
          <a:xfrm>
            <a:off x="768520" y="1539696"/>
            <a:ext cx="10654959" cy="425150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a:t>分类算法是一种对离散型随机变量建模或预测的监督学习算法。其中分类算法的目的是从给定的人工标注的分类训练样本数据集中学习出一个分类函数或者分类模型，也常常称作分类器（</a:t>
            </a:r>
            <a:r>
              <a:rPr lang="en-US" altLang="zh-CN" sz="2000"/>
              <a:t>classifier</a:t>
            </a:r>
            <a:r>
              <a:rPr lang="zh-CN" altLang="en-US" sz="2000"/>
              <a:t>）。当新的数据到来时，可以根据这个函数进行预测，将新数据项映射到给定类别中的某一个类中。</a:t>
            </a:r>
          </a:p>
          <a:p>
            <a:r>
              <a:rPr lang="zh-CN" altLang="en-US" sz="2000"/>
              <a:t>对于分类模型，输入的数据包含信息特征，也称为属性，数据对应的标签也常称之为类别（</a:t>
            </a:r>
            <a:r>
              <a:rPr lang="en-US" altLang="zh-CN" sz="2000"/>
              <a:t>class</a:t>
            </a:r>
            <a:r>
              <a:rPr lang="zh-CN" altLang="en-US" sz="2000"/>
              <a:t>）。而所谓的学习，其本质就是找到特征与标签间的关系（即映射）。所以说分类模型是求取一个从输入变量即特征</a:t>
            </a:r>
            <a:r>
              <a:rPr lang="en-US" altLang="zh-CN" sz="2000"/>
              <a:t>x</a:t>
            </a:r>
            <a:r>
              <a:rPr lang="zh-CN" altLang="en-US" sz="2000"/>
              <a:t>到离散的输出变量即标签</a:t>
            </a:r>
            <a:r>
              <a:rPr lang="en-US" altLang="zh-CN" sz="2000"/>
              <a:t>y</a:t>
            </a:r>
            <a:r>
              <a:rPr lang="zh-CN" altLang="en-US" sz="2000"/>
              <a:t>之间的映射函数</a:t>
            </a:r>
            <a:r>
              <a:rPr lang="en-US" altLang="zh-CN" sz="2000"/>
              <a:t>f(x)</a:t>
            </a:r>
            <a:r>
              <a:rPr lang="zh-CN" altLang="en-US" sz="2000"/>
              <a:t>。这样当有特征而无标签的未知数据输入时，可以通过映射函数预测未知数据的标签。进一步简单地说，分类就是按照某种标准给对象贴标签，再根据标签来区分归类。而分类的类别是事先定义好的，例如在</a:t>
            </a:r>
            <a:r>
              <a:rPr lang="en-US" altLang="zh-CN" sz="2000"/>
              <a:t>CTR</a:t>
            </a:r>
            <a:r>
              <a:rPr lang="zh-CN" altLang="en-US" sz="2000"/>
              <a:t>（点击率预测）中，对于一个特定商品，一个用户可以根据过往的点击商品等信息被归为两类</a:t>
            </a:r>
            <a:r>
              <a:rPr lang="en-US" altLang="zh-CN" sz="2000"/>
              <a:t>【</a:t>
            </a:r>
            <a:r>
              <a:rPr lang="zh-CN" altLang="en-US" sz="2000"/>
              <a:t>会点击</a:t>
            </a:r>
            <a:r>
              <a:rPr lang="en-US" altLang="zh-CN" sz="2000"/>
              <a:t>】</a:t>
            </a:r>
            <a:r>
              <a:rPr lang="zh-CN" altLang="en-US" sz="2000"/>
              <a:t>和</a:t>
            </a:r>
            <a:r>
              <a:rPr lang="en-US" altLang="zh-CN" sz="2000"/>
              <a:t>【</a:t>
            </a:r>
            <a:r>
              <a:rPr lang="zh-CN" altLang="en-US" sz="2000"/>
              <a:t>不会点击</a:t>
            </a:r>
            <a:r>
              <a:rPr lang="en-US" altLang="zh-CN" sz="2000"/>
              <a:t>】</a:t>
            </a:r>
            <a:r>
              <a:rPr lang="zh-CN" altLang="en-US" sz="2000"/>
              <a:t>；或类似的一个文本邮件可以被归为</a:t>
            </a:r>
            <a:r>
              <a:rPr lang="en-US" altLang="zh-CN" sz="2000"/>
              <a:t>【</a:t>
            </a:r>
            <a:r>
              <a:rPr lang="zh-CN" altLang="en-US" sz="2000"/>
              <a:t>垃圾邮件</a:t>
            </a:r>
            <a:r>
              <a:rPr lang="en-US" altLang="zh-CN" sz="2000"/>
              <a:t>】</a:t>
            </a:r>
            <a:r>
              <a:rPr lang="zh-CN" altLang="en-US" sz="2000"/>
              <a:t>和</a:t>
            </a:r>
            <a:r>
              <a:rPr lang="en-US" altLang="zh-CN" sz="2000"/>
              <a:t>【</a:t>
            </a:r>
            <a:r>
              <a:rPr lang="zh-CN" altLang="en-US" sz="2000"/>
              <a:t>非垃圾邮件</a:t>
            </a:r>
            <a:r>
              <a:rPr lang="en-US" altLang="zh-CN" sz="2000"/>
              <a:t>】</a:t>
            </a:r>
            <a:r>
              <a:rPr lang="zh-CN" altLang="en-US" sz="2000"/>
              <a:t>两类。</a:t>
            </a:r>
            <a:endParaRPr lang="zh-CN" altLang="en-US" sz="2000" dirty="0"/>
          </a:p>
        </p:txBody>
      </p:sp>
    </p:spTree>
    <p:extLst>
      <p:ext uri="{BB962C8B-B14F-4D97-AF65-F5344CB8AC3E}">
        <p14:creationId xmlns:p14="http://schemas.microsoft.com/office/powerpoint/2010/main" val="1358259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9278" y="1134568"/>
            <a:ext cx="10696857" cy="429804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因此可见，分类算法的重点在于构造分类模型，而这个过程可分为训练和测试两个阶段。在构造模型之前，要求将数据集随机地分为训练数据集和测试数据集。在训练阶段，分析训练数据集的属性，为每个属性产生一个对相应数据集的属性描述或模型。在测试阶段，利用属性描述或模型对测试数据集进行分类</a:t>
            </a:r>
            <a:r>
              <a:rPr lang="en-US" altLang="zh-CN" sz="2000" dirty="0"/>
              <a:t>,</a:t>
            </a:r>
            <a:r>
              <a:rPr lang="zh-CN" altLang="en-US" sz="2000" dirty="0"/>
              <a:t>测试其分类准确度。一般来说，测试阶段的代价远远低于训练阶段。为了提高算法分类的准确性、有效性和可伸缩性，在进行分类模型训练之前，通常需要对数据进行预处理，其中主要包括：①数据清理。其目的是消除或减少数据噪声，处理数据中的空缺值。②相关性分析。由于数据集中的许多属性可能与分类任务不相关，若在训练数据集中包含这些属性将减慢甚至可能误导学习过程。因此，相关性分析的目的就是删除这些不相关或冗余的属性。③数据变换。数据可以概化到较高层概念。例如，连续值属性“收入”的数值可以离散为：低、中、高。又如，标称值属性“市”可概化到高层概念“省”。此外，预处理过程中也可以将数据将规范化，可将给定属性的值按比例缩放，落入较小的区间，如</a:t>
            </a:r>
            <a:r>
              <a:rPr lang="en-US" altLang="zh-CN" sz="2000" dirty="0"/>
              <a:t>[0,1]</a:t>
            </a:r>
            <a:r>
              <a:rPr lang="zh-CN" altLang="en-US" sz="2000" dirty="0"/>
              <a:t>等。</a:t>
            </a:r>
          </a:p>
          <a:p>
            <a:r>
              <a:rPr lang="zh-CN" altLang="en-US" sz="2000" dirty="0"/>
              <a:t>目前许多分类算法已被各领域研究者提出，不同的分类算法适用于不同的情况，这使得开发者对分类算法的选择存在诸多困惑。</a:t>
            </a:r>
          </a:p>
        </p:txBody>
      </p:sp>
    </p:spTree>
    <p:extLst>
      <p:ext uri="{BB962C8B-B14F-4D97-AF65-F5344CB8AC3E}">
        <p14:creationId xmlns:p14="http://schemas.microsoft.com/office/powerpoint/2010/main" val="361187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49450" y="1616046"/>
            <a:ext cx="10693100" cy="36767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a:t>K</a:t>
            </a:r>
            <a:r>
              <a:rPr lang="zh-CN" altLang="en-US" sz="2000" dirty="0"/>
              <a:t>近邻（</a:t>
            </a:r>
            <a:r>
              <a:rPr lang="en-US" altLang="zh-CN" sz="2000" dirty="0"/>
              <a:t>K-Nearest Neighbor</a:t>
            </a:r>
            <a:r>
              <a:rPr lang="zh-CN" altLang="en-US" sz="2000" dirty="0"/>
              <a:t>，</a:t>
            </a:r>
            <a:r>
              <a:rPr lang="en-US" altLang="zh-CN" sz="2000" dirty="0"/>
              <a:t>KNN</a:t>
            </a:r>
            <a:r>
              <a:rPr lang="zh-CN" altLang="en-US" sz="2000" dirty="0"/>
              <a:t>）是最经典和最简单的分类算法之一。</a:t>
            </a:r>
            <a:r>
              <a:rPr lang="en-US" altLang="zh-CN" sz="2000" dirty="0"/>
              <a:t>K</a:t>
            </a:r>
            <a:r>
              <a:rPr lang="zh-CN" altLang="en-US" sz="2000" dirty="0"/>
              <a:t>近邻算法是最简单的分类器，该算法分类没有显式的学习过程或训练过程，是一种典型的懒惰式学习（</a:t>
            </a:r>
            <a:r>
              <a:rPr lang="en-US" altLang="zh-CN" sz="2000" dirty="0"/>
              <a:t>Lazy Learning</a:t>
            </a:r>
            <a:r>
              <a:rPr lang="zh-CN" altLang="en-US" sz="2000" dirty="0"/>
              <a:t>）。当对数据的分布只有很少或者没有任何先验知识时，</a:t>
            </a:r>
            <a:r>
              <a:rPr lang="en-US" altLang="zh-CN" sz="2000" dirty="0"/>
              <a:t>K</a:t>
            </a:r>
            <a:r>
              <a:rPr lang="zh-CN" altLang="en-US" sz="2000" dirty="0"/>
              <a:t>近邻算法是一个不错的选择。</a:t>
            </a:r>
            <a:endParaRPr lang="en-US" altLang="zh-CN" sz="2000" dirty="0"/>
          </a:p>
          <a:p>
            <a:r>
              <a:rPr lang="en-US" altLang="zh-CN" sz="2000" dirty="0"/>
              <a:t>K</a:t>
            </a:r>
            <a:r>
              <a:rPr lang="zh-CN" altLang="en-US" sz="2000" dirty="0"/>
              <a:t>近邻算法虽然能解决回归问题，但其主要用于解决分类问题，该方法有着非常简单的原理即当对测试样本进行分类时，首先通过扫描训练样本集，找到与该测试样本最相似的</a:t>
            </a:r>
            <a:r>
              <a:rPr lang="en-US" altLang="zh-CN" sz="2000" dirty="0"/>
              <a:t>K</a:t>
            </a:r>
            <a:r>
              <a:rPr lang="zh-CN" altLang="en-US" sz="2000" dirty="0"/>
              <a:t>个训练样本，并根据这</a:t>
            </a:r>
            <a:r>
              <a:rPr lang="en-US" altLang="zh-CN" sz="2000" dirty="0"/>
              <a:t>K</a:t>
            </a:r>
            <a:r>
              <a:rPr lang="zh-CN" altLang="en-US" sz="2000" dirty="0"/>
              <a:t>个样本的具体类别进行投票从而最终确定测试样本的类别。当然也可以通过</a:t>
            </a:r>
            <a:r>
              <a:rPr lang="en-US" altLang="zh-CN" sz="2000" dirty="0"/>
              <a:t>K</a:t>
            </a:r>
            <a:r>
              <a:rPr lang="zh-CN" altLang="en-US" sz="2000" dirty="0"/>
              <a:t>个样本与测试样本的相似程度进行加权投票。如果需要以测试样本对应每类的概率的形式输出，则可以通过</a:t>
            </a:r>
            <a:r>
              <a:rPr lang="en-US" altLang="zh-CN" sz="2000" dirty="0"/>
              <a:t>K</a:t>
            </a:r>
            <a:r>
              <a:rPr lang="zh-CN" altLang="en-US" sz="2000" dirty="0"/>
              <a:t>个样本中不同类别的样本数量分布来进行估计。简单来说就是测试样本在特征空间中的</a:t>
            </a:r>
            <a:r>
              <a:rPr lang="en-US" altLang="zh-CN" sz="2000" dirty="0"/>
              <a:t>K</a:t>
            </a:r>
            <a:r>
              <a:rPr lang="zh-CN" altLang="en-US" sz="2000" dirty="0"/>
              <a:t>个最邻近的样本中，大多数样本属于某个类别，则该测试样本也划分到这个类别中，</a:t>
            </a:r>
            <a:r>
              <a:rPr lang="en-US" altLang="zh-CN" sz="2000" dirty="0"/>
              <a:t>KNN</a:t>
            </a:r>
            <a:r>
              <a:rPr lang="zh-CN" altLang="en-US" sz="2000" dirty="0"/>
              <a:t>里的</a:t>
            </a:r>
            <a:r>
              <a:rPr lang="en-US" altLang="zh-CN" sz="2000" dirty="0"/>
              <a:t>K</a:t>
            </a:r>
            <a:r>
              <a:rPr lang="zh-CN" altLang="en-US" sz="2000" dirty="0"/>
              <a:t>就是最邻近的</a:t>
            </a:r>
            <a:r>
              <a:rPr lang="en-US" altLang="zh-CN" sz="2000" dirty="0"/>
              <a:t>K</a:t>
            </a:r>
            <a:r>
              <a:rPr lang="zh-CN" altLang="en-US" sz="2000" dirty="0"/>
              <a:t>个数据样本。</a:t>
            </a:r>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2 K-</a:t>
            </a:r>
            <a:r>
              <a:rPr lang="zh-CN" altLang="en-US" dirty="0"/>
              <a:t>近邻算法</a:t>
            </a:r>
          </a:p>
        </p:txBody>
      </p:sp>
    </p:spTree>
    <p:extLst>
      <p:ext uri="{BB962C8B-B14F-4D97-AF65-F5344CB8AC3E}">
        <p14:creationId xmlns:p14="http://schemas.microsoft.com/office/powerpoint/2010/main" val="1704563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829517" y="1503381"/>
            <a:ext cx="5076431" cy="307677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下面通过一个具体的例子来加深理解</a:t>
            </a:r>
            <a:r>
              <a:rPr lang="en-US" altLang="zh-CN" sz="2000" dirty="0"/>
              <a:t>KNN</a:t>
            </a:r>
            <a:r>
              <a:rPr lang="zh-CN" altLang="en-US" sz="2000" dirty="0"/>
              <a:t>算法原理，如图所示，有两类不同的样本数据，分别用蓝色的小正方形和红色的小三角形表示，而图正中间的那个绿色的圆所标示的数据则是待分类的数据。也就是说，现在不知道中间那个绿色的数据是从属于哪一类（正方形</a:t>
            </a:r>
            <a:r>
              <a:rPr lang="en-US" altLang="zh-CN" sz="2000" dirty="0"/>
              <a:t>or</a:t>
            </a:r>
            <a:r>
              <a:rPr lang="zh-CN" altLang="en-US" sz="2000" dirty="0"/>
              <a:t>红色小三角形），就要解决这个问题给这个绿色的圆分类。</a:t>
            </a:r>
          </a:p>
        </p:txBody>
      </p:sp>
      <p:pic>
        <p:nvPicPr>
          <p:cNvPr id="3" name="图片 2">
            <a:extLst>
              <a:ext uri="{FF2B5EF4-FFF2-40B4-BE49-F238E27FC236}">
                <a16:creationId xmlns:a16="http://schemas.microsoft.com/office/drawing/2014/main" id="{3908DC23-4724-D5F1-253D-7B4D16F05B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9121" y="1531957"/>
            <a:ext cx="3533981" cy="3198158"/>
          </a:xfrm>
          <a:prstGeom prst="rect">
            <a:avLst/>
          </a:prstGeom>
        </p:spPr>
      </p:pic>
    </p:spTree>
    <p:extLst>
      <p:ext uri="{BB962C8B-B14F-4D97-AF65-F5344CB8AC3E}">
        <p14:creationId xmlns:p14="http://schemas.microsoft.com/office/powerpoint/2010/main" val="499651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9278" y="1134568"/>
            <a:ext cx="10696857" cy="396455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       俗话说，物以类聚，人以群分，判别一个人是一个什么样品质特征的人，常常可以从他</a:t>
            </a:r>
            <a:r>
              <a:rPr lang="en-US" altLang="zh-CN" sz="2000" dirty="0"/>
              <a:t>/</a:t>
            </a:r>
            <a:r>
              <a:rPr lang="zh-CN" altLang="en-US" sz="2000" dirty="0"/>
              <a:t>她身边的朋友入手，所谓观其友，而识其人。因此，判别图</a:t>
            </a:r>
            <a:r>
              <a:rPr lang="en-US" altLang="zh-CN" sz="2000" dirty="0"/>
              <a:t>3-1</a:t>
            </a:r>
            <a:r>
              <a:rPr lang="zh-CN" altLang="en-US" sz="2000" dirty="0"/>
              <a:t>中那个绿色的圆是属于哪一类数据，就从它的邻居下手。但一次性看多少个邻居呢？从图</a:t>
            </a:r>
            <a:r>
              <a:rPr lang="en-US" altLang="zh-CN" sz="2000" dirty="0"/>
              <a:t>3-1</a:t>
            </a:r>
            <a:r>
              <a:rPr lang="zh-CN" altLang="en-US" sz="2000" dirty="0"/>
              <a:t>中，可以观察到：</a:t>
            </a:r>
          </a:p>
          <a:p>
            <a:r>
              <a:rPr lang="zh-CN" altLang="en-US" sz="2000" dirty="0"/>
              <a:t>如果</a:t>
            </a:r>
            <a:r>
              <a:rPr lang="en-US" altLang="zh-CN" sz="2000" dirty="0"/>
              <a:t>K=3</a:t>
            </a:r>
            <a:r>
              <a:rPr lang="zh-CN" altLang="en-US" sz="2000" dirty="0"/>
              <a:t>，绿色圆点的最近的</a:t>
            </a:r>
            <a:r>
              <a:rPr lang="en-US" altLang="zh-CN" sz="2000" dirty="0"/>
              <a:t>3</a:t>
            </a:r>
            <a:r>
              <a:rPr lang="zh-CN" altLang="en-US" sz="2000" dirty="0"/>
              <a:t>个邻居是</a:t>
            </a:r>
            <a:r>
              <a:rPr lang="en-US" altLang="zh-CN" sz="2000" dirty="0"/>
              <a:t>2</a:t>
            </a:r>
            <a:r>
              <a:rPr lang="zh-CN" altLang="en-US" sz="2000" dirty="0"/>
              <a:t>个红色小三角形和</a:t>
            </a:r>
            <a:r>
              <a:rPr lang="en-US" altLang="zh-CN" sz="2000" dirty="0"/>
              <a:t>1</a:t>
            </a:r>
            <a:r>
              <a:rPr lang="zh-CN" altLang="en-US" sz="2000" dirty="0"/>
              <a:t>个蓝色小正方形，少数从属于多数，基于统计的方法，判定绿色的这个待分类点属于红色的三角形一类。</a:t>
            </a:r>
          </a:p>
          <a:p>
            <a:r>
              <a:rPr lang="zh-CN" altLang="en-US" sz="2000" dirty="0"/>
              <a:t>如果</a:t>
            </a:r>
            <a:r>
              <a:rPr lang="en-US" altLang="zh-CN" sz="2000" dirty="0"/>
              <a:t>K=5</a:t>
            </a:r>
            <a:r>
              <a:rPr lang="zh-CN" altLang="en-US" sz="2000" dirty="0"/>
              <a:t>，绿色圆点的最近的</a:t>
            </a:r>
            <a:r>
              <a:rPr lang="en-US" altLang="zh-CN" sz="2000" dirty="0"/>
              <a:t>5</a:t>
            </a:r>
            <a:r>
              <a:rPr lang="zh-CN" altLang="en-US" sz="2000" dirty="0"/>
              <a:t>个邻居是</a:t>
            </a:r>
            <a:r>
              <a:rPr lang="en-US" altLang="zh-CN" sz="2000" dirty="0"/>
              <a:t>2</a:t>
            </a:r>
            <a:r>
              <a:rPr lang="zh-CN" altLang="en-US" sz="2000" dirty="0"/>
              <a:t>个红色三角形和</a:t>
            </a:r>
            <a:r>
              <a:rPr lang="en-US" altLang="zh-CN" sz="2000" dirty="0"/>
              <a:t>3</a:t>
            </a:r>
            <a:r>
              <a:rPr lang="zh-CN" altLang="en-US" sz="2000" dirty="0"/>
              <a:t>个蓝色的正方形，还是少数从属于多数，基于统计的方法，判定绿色的这个待分类点属于蓝色的正方形一类。</a:t>
            </a:r>
          </a:p>
          <a:p>
            <a:r>
              <a:rPr lang="zh-CN" altLang="en-US" sz="2000" dirty="0"/>
              <a:t>因此，当无法判定当前待分类点是从属于已知分类中的哪一类时，可以依据统计学的理论看它所处的位置特征，衡量它周围邻居的权重，而把它归为（或分配）到权重更大的那一类。这就是</a:t>
            </a:r>
            <a:r>
              <a:rPr lang="en-US" altLang="zh-CN" sz="2000" dirty="0"/>
              <a:t>K</a:t>
            </a:r>
            <a:r>
              <a:rPr lang="zh-CN" altLang="en-US" sz="2000" dirty="0"/>
              <a:t>近邻算法的核心思想。</a:t>
            </a:r>
            <a:endParaRPr lang="en-US" altLang="zh-CN" sz="2000" dirty="0"/>
          </a:p>
          <a:p>
            <a:r>
              <a:rPr lang="zh-CN" altLang="en-US" sz="2000" dirty="0"/>
              <a:t>      </a:t>
            </a:r>
          </a:p>
        </p:txBody>
      </p:sp>
    </p:spTree>
    <p:extLst>
      <p:ext uri="{BB962C8B-B14F-4D97-AF65-F5344CB8AC3E}">
        <p14:creationId xmlns:p14="http://schemas.microsoft.com/office/powerpoint/2010/main" val="2126804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47570" y="854870"/>
            <a:ext cx="10696857" cy="192060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通过上文中我们知道</a:t>
            </a:r>
            <a:r>
              <a:rPr lang="en-US" altLang="zh-CN" sz="2000" dirty="0"/>
              <a:t>K</a:t>
            </a:r>
            <a:r>
              <a:rPr lang="zh-CN" altLang="en-US" sz="2000" dirty="0"/>
              <a:t>的取值比较重要，那么该如何确定</a:t>
            </a:r>
            <a:r>
              <a:rPr lang="en-US" altLang="zh-CN" sz="2000" dirty="0"/>
              <a:t>K</a:t>
            </a:r>
            <a:r>
              <a:rPr lang="zh-CN" altLang="en-US" sz="2000" dirty="0"/>
              <a:t>取多少值好呢？答案是通过交叉验证（将样本数据按照一定比例，拆分出训练用的数据和验证用的数据，如</a:t>
            </a:r>
            <a:r>
              <a:rPr lang="en-US" altLang="zh-CN" sz="2000" dirty="0"/>
              <a:t>6</a:t>
            </a:r>
            <a:r>
              <a:rPr lang="zh-CN" altLang="en-US" sz="2000" dirty="0"/>
              <a:t>：</a:t>
            </a:r>
            <a:r>
              <a:rPr lang="en-US" altLang="zh-CN" sz="2000" dirty="0"/>
              <a:t>4</a:t>
            </a:r>
            <a:r>
              <a:rPr lang="zh-CN" altLang="en-US" sz="2000" dirty="0"/>
              <a:t>拆分出部分训练数据和验证数据），从选取一个较小的</a:t>
            </a:r>
            <a:r>
              <a:rPr lang="en-US" altLang="zh-CN" sz="2000" dirty="0"/>
              <a:t>K</a:t>
            </a:r>
            <a:r>
              <a:rPr lang="zh-CN" altLang="en-US" sz="2000" dirty="0"/>
              <a:t>值开始，不断增加</a:t>
            </a:r>
            <a:r>
              <a:rPr lang="en-US" altLang="zh-CN" sz="2000" dirty="0"/>
              <a:t>K</a:t>
            </a:r>
            <a:r>
              <a:rPr lang="zh-CN" altLang="en-US" sz="2000" dirty="0"/>
              <a:t>的值，然后计算验证集合的方差，最终找到一个比较合适的</a:t>
            </a:r>
            <a:r>
              <a:rPr lang="en-US" altLang="zh-CN" sz="2000" dirty="0"/>
              <a:t>K</a:t>
            </a:r>
            <a:r>
              <a:rPr lang="zh-CN" altLang="en-US" sz="2000" dirty="0"/>
              <a:t>值。通过交叉验证计算方差后，我们大致会得到如图所示的错误率和</a:t>
            </a:r>
            <a:r>
              <a:rPr lang="en-US" altLang="zh-CN" sz="2000" dirty="0"/>
              <a:t>K</a:t>
            </a:r>
            <a:r>
              <a:rPr lang="zh-CN" altLang="en-US" sz="2000" dirty="0"/>
              <a:t>值的关系图。</a:t>
            </a:r>
          </a:p>
        </p:txBody>
      </p:sp>
      <p:pic>
        <p:nvPicPr>
          <p:cNvPr id="2" name="图片 1">
            <a:extLst>
              <a:ext uri="{FF2B5EF4-FFF2-40B4-BE49-F238E27FC236}">
                <a16:creationId xmlns:a16="http://schemas.microsoft.com/office/drawing/2014/main" id="{B32926D1-2764-97EA-346C-F4B7390207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6422" y="2887512"/>
            <a:ext cx="8023342" cy="3722502"/>
          </a:xfrm>
          <a:prstGeom prst="rect">
            <a:avLst/>
          </a:prstGeom>
        </p:spPr>
      </p:pic>
    </p:spTree>
    <p:extLst>
      <p:ext uri="{BB962C8B-B14F-4D97-AF65-F5344CB8AC3E}">
        <p14:creationId xmlns:p14="http://schemas.microsoft.com/office/powerpoint/2010/main" val="2557412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49450" y="1616046"/>
            <a:ext cx="10693100" cy="373050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       逻辑回归也称作</a:t>
            </a:r>
            <a:r>
              <a:rPr lang="en-US" altLang="zh-CN" sz="2000" dirty="0"/>
              <a:t>logistic</a:t>
            </a:r>
            <a:r>
              <a:rPr lang="zh-CN" altLang="en-US" sz="2000" dirty="0"/>
              <a:t>回归分析，是一种广义的线性回归分析模型，属于机器学习中的分类算法。其推导过程与计算方式类似于回归的过程，但实际上主要是用来解决二分类问题当然也可以解决多分类问题。其通过给定的</a:t>
            </a:r>
            <a:r>
              <a:rPr lang="en-US" altLang="zh-CN" sz="2000" dirty="0"/>
              <a:t>n</a:t>
            </a:r>
            <a:r>
              <a:rPr lang="zh-CN" altLang="en-US" sz="2000" dirty="0"/>
              <a:t>组数据（训练集）来训练模型，并在训练结束后对给定的一组或多组数据（测试集）进行分类。其中每一组数据都是由</a:t>
            </a:r>
            <a:r>
              <a:rPr lang="en-US" altLang="zh-CN" sz="2000" dirty="0"/>
              <a:t>p</a:t>
            </a:r>
            <a:r>
              <a:rPr lang="zh-CN" altLang="en-US" sz="2000" dirty="0"/>
              <a:t>个属性构成。逻辑回归是用来进行分类时，例如我们给出一个人的</a:t>
            </a:r>
            <a:r>
              <a:rPr lang="en-US" altLang="zh-CN" sz="2000" dirty="0"/>
              <a:t>[</a:t>
            </a:r>
            <a:r>
              <a:rPr lang="zh-CN" altLang="en-US" sz="2000" dirty="0"/>
              <a:t>身高，体重</a:t>
            </a:r>
            <a:r>
              <a:rPr lang="en-US" altLang="zh-CN" sz="2000" dirty="0"/>
              <a:t>]</a:t>
            </a:r>
            <a:r>
              <a:rPr lang="zh-CN" altLang="en-US" sz="2000" dirty="0"/>
              <a:t>这两个指标，然后判断这个人是属于“胖”还是“瘦”这一类型。对于这个问题，我们可以先测量</a:t>
            </a:r>
            <a:r>
              <a:rPr lang="en-US" altLang="zh-CN" sz="2000" dirty="0"/>
              <a:t>n</a:t>
            </a:r>
            <a:r>
              <a:rPr lang="zh-CN" altLang="en-US" sz="2000" dirty="0"/>
              <a:t>个人的身高、体重以及相对应的指标“胖”和“瘦”，并把胖和瘦分别用</a:t>
            </a:r>
            <a:r>
              <a:rPr lang="en-US" altLang="zh-CN" sz="2000" dirty="0"/>
              <a:t>0</a:t>
            </a:r>
            <a:r>
              <a:rPr lang="zh-CN" altLang="en-US" sz="2000" dirty="0"/>
              <a:t>和</a:t>
            </a:r>
            <a:r>
              <a:rPr lang="en-US" altLang="zh-CN" sz="2000" dirty="0"/>
              <a:t>1</a:t>
            </a:r>
            <a:r>
              <a:rPr lang="zh-CN" altLang="en-US" sz="2000" dirty="0"/>
              <a:t>来表示，最后把这</a:t>
            </a:r>
            <a:r>
              <a:rPr lang="en-US" altLang="zh-CN" sz="2000" dirty="0"/>
              <a:t>n</a:t>
            </a:r>
            <a:r>
              <a:rPr lang="zh-CN" altLang="en-US" sz="2000" dirty="0"/>
              <a:t>组数据输入模型进行训练。</a:t>
            </a:r>
            <a:endParaRPr lang="en-US" altLang="zh-CN" sz="2000" dirty="0"/>
          </a:p>
          <a:p>
            <a:r>
              <a:rPr lang="zh-CN" altLang="en-US" sz="2000" dirty="0"/>
              <a:t>训练之后再把待分类的一个人的身高、体重输入模型中，看这个人是属于“胖”还是“瘦”。如果数据是有两个属性，可以用平面的点来表示数据，其中一个指标为</a:t>
            </a:r>
            <a:r>
              <a:rPr lang="en-US" altLang="zh-CN" sz="2000" dirty="0"/>
              <a:t>x</a:t>
            </a:r>
            <a:r>
              <a:rPr lang="zh-CN" altLang="en-US" sz="2000" dirty="0"/>
              <a:t>轴，另一个为</a:t>
            </a:r>
            <a:r>
              <a:rPr lang="en-US" altLang="zh-CN" sz="2000" dirty="0"/>
              <a:t>y</a:t>
            </a:r>
            <a:r>
              <a:rPr lang="zh-CN" altLang="en-US" sz="2000" dirty="0"/>
              <a:t>轴；如果数据有三个属性，可以用空间中的点表示数据；如果是</a:t>
            </a:r>
            <a:r>
              <a:rPr lang="en-US" altLang="zh-CN" sz="2000" dirty="0"/>
              <a:t>p</a:t>
            </a:r>
            <a:r>
              <a:rPr lang="zh-CN" altLang="en-US" sz="2000" dirty="0"/>
              <a:t>维的话（</a:t>
            </a:r>
            <a:r>
              <a:rPr lang="en-US" altLang="zh-CN" sz="2000" dirty="0"/>
              <a:t>p&gt;3</a:t>
            </a:r>
            <a:r>
              <a:rPr lang="zh-CN" altLang="en-US" sz="2000" dirty="0"/>
              <a:t>），就是</a:t>
            </a:r>
            <a:r>
              <a:rPr lang="en-US" altLang="zh-CN" sz="2000" dirty="0"/>
              <a:t>p</a:t>
            </a:r>
            <a:r>
              <a:rPr lang="zh-CN" altLang="en-US" sz="2000" dirty="0"/>
              <a:t>维空间中的点。</a:t>
            </a:r>
            <a:endParaRPr lang="en-US" altLang="zh-CN" sz="20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 </a:t>
            </a:r>
            <a:r>
              <a:rPr lang="zh-CN" altLang="en-US" dirty="0"/>
              <a:t>逻辑回归</a:t>
            </a:r>
          </a:p>
        </p:txBody>
      </p:sp>
    </p:spTree>
    <p:extLst>
      <p:ext uri="{BB962C8B-B14F-4D97-AF65-F5344CB8AC3E}">
        <p14:creationId xmlns:p14="http://schemas.microsoft.com/office/powerpoint/2010/main" val="1090170869"/>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12613</TotalTime>
  <Words>4004</Words>
  <Application>Microsoft Macintosh PowerPoint</Application>
  <PresentationFormat>宽屏</PresentationFormat>
  <Paragraphs>54</Paragraphs>
  <Slides>20</Slides>
  <Notes>1</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20</vt:i4>
      </vt:variant>
    </vt:vector>
  </HeadingPairs>
  <TitlesOfParts>
    <vt:vector size="26" baseType="lpstr">
      <vt:lpstr>Arial</vt:lpstr>
      <vt:lpstr>Calibri</vt:lpstr>
      <vt:lpstr>Lato</vt:lpstr>
      <vt:lpstr>Raleway</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俊秀 安</cp:lastModifiedBy>
  <cp:revision>450</cp:revision>
  <dcterms:created xsi:type="dcterms:W3CDTF">2017-02-13T15:17:59Z</dcterms:created>
  <dcterms:modified xsi:type="dcterms:W3CDTF">2024-06-16T08:13:23Z</dcterms:modified>
</cp:coreProperties>
</file>